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600" r:id="rId2"/>
    <p:sldId id="621" r:id="rId3"/>
    <p:sldId id="601" r:id="rId4"/>
    <p:sldId id="624" r:id="rId5"/>
    <p:sldId id="627" r:id="rId6"/>
    <p:sldId id="638" r:id="rId7"/>
    <p:sldId id="635" r:id="rId8"/>
    <p:sldId id="637" r:id="rId9"/>
    <p:sldId id="636" r:id="rId10"/>
    <p:sldId id="641" r:id="rId11"/>
    <p:sldId id="639" r:id="rId12"/>
    <p:sldId id="625" r:id="rId13"/>
    <p:sldId id="626" r:id="rId14"/>
    <p:sldId id="628" r:id="rId15"/>
    <p:sldId id="630" r:id="rId16"/>
    <p:sldId id="604" r:id="rId17"/>
    <p:sldId id="622" r:id="rId18"/>
    <p:sldId id="605" r:id="rId19"/>
    <p:sldId id="631" r:id="rId20"/>
    <p:sldId id="607" r:id="rId21"/>
    <p:sldId id="644" r:id="rId22"/>
    <p:sldId id="659" r:id="rId23"/>
    <p:sldId id="606" r:id="rId24"/>
    <p:sldId id="634" r:id="rId25"/>
    <p:sldId id="645" r:id="rId26"/>
    <p:sldId id="661" r:id="rId27"/>
    <p:sldId id="660" r:id="rId28"/>
    <p:sldId id="649" r:id="rId29"/>
    <p:sldId id="650" r:id="rId30"/>
    <p:sldId id="651" r:id="rId31"/>
    <p:sldId id="653" r:id="rId32"/>
    <p:sldId id="652" r:id="rId33"/>
    <p:sldId id="654" r:id="rId34"/>
    <p:sldId id="655" r:id="rId35"/>
    <p:sldId id="656" r:id="rId36"/>
    <p:sldId id="657" r:id="rId37"/>
    <p:sldId id="658" r:id="rId38"/>
    <p:sldId id="640" r:id="rId39"/>
    <p:sldId id="642" r:id="rId40"/>
    <p:sldId id="643" r:id="rId41"/>
  </p:sldIdLst>
  <p:sldSz cx="9144000" cy="6858000" type="screen4x3"/>
  <p:notesSz cx="6724650" cy="9866313"/>
  <p:defaultTextStyle>
    <a:defPPr>
      <a:defRPr lang="cs-CZ"/>
    </a:defPPr>
    <a:lvl1pPr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 baseline="-250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9D3"/>
    <a:srgbClr val="CC6600"/>
    <a:srgbClr val="FFDCB9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8" autoAdjust="0"/>
    <p:restoredTop sz="94576" autoAdjust="0"/>
  </p:normalViewPr>
  <p:slideViewPr>
    <p:cSldViewPr>
      <p:cViewPr varScale="1">
        <p:scale>
          <a:sx n="78" d="100"/>
          <a:sy n="78" d="100"/>
        </p:scale>
        <p:origin x="129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06"/>
    </p:cViewPr>
  </p:sorterViewPr>
  <p:notesViewPr>
    <p:cSldViewPr>
      <p:cViewPr varScale="1">
        <p:scale>
          <a:sx n="59" d="100"/>
          <a:sy n="59" d="100"/>
        </p:scale>
        <p:origin x="-1146" y="-90"/>
      </p:cViewPr>
      <p:guideLst>
        <p:guide orient="horz" pos="3108"/>
        <p:guide pos="211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3" Type="http://schemas.openxmlformats.org/officeDocument/2006/relationships/image" Target="../media/image77.wmf"/><Relationship Id="rId7" Type="http://schemas.openxmlformats.org/officeDocument/2006/relationships/image" Target="../media/image81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6" Type="http://schemas.openxmlformats.org/officeDocument/2006/relationships/image" Target="../media/image80.wmf"/><Relationship Id="rId11" Type="http://schemas.openxmlformats.org/officeDocument/2006/relationships/image" Target="../media/image64.wmf"/><Relationship Id="rId5" Type="http://schemas.openxmlformats.org/officeDocument/2006/relationships/image" Target="../media/image79.wmf"/><Relationship Id="rId10" Type="http://schemas.openxmlformats.org/officeDocument/2006/relationships/image" Target="../media/image84.wmf"/><Relationship Id="rId4" Type="http://schemas.openxmlformats.org/officeDocument/2006/relationships/image" Target="../media/image78.wmf"/><Relationship Id="rId9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5" Type="http://schemas.openxmlformats.org/officeDocument/2006/relationships/image" Target="../media/image38.wmf"/><Relationship Id="rId4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image" Target="../media/image49.wmf"/><Relationship Id="rId7" Type="http://schemas.openxmlformats.org/officeDocument/2006/relationships/image" Target="../media/image53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10" Type="http://schemas.openxmlformats.org/officeDocument/2006/relationships/image" Target="../media/image56.wmf"/><Relationship Id="rId4" Type="http://schemas.openxmlformats.org/officeDocument/2006/relationships/image" Target="../media/image50.wmf"/><Relationship Id="rId9" Type="http://schemas.openxmlformats.org/officeDocument/2006/relationships/image" Target="../media/image5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3" Type="http://schemas.openxmlformats.org/officeDocument/2006/relationships/image" Target="../media/image58.wmf"/><Relationship Id="rId7" Type="http://schemas.openxmlformats.org/officeDocument/2006/relationships/image" Target="../media/image62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1.wmf"/><Relationship Id="rId5" Type="http://schemas.openxmlformats.org/officeDocument/2006/relationships/image" Target="../media/image60.wmf"/><Relationship Id="rId4" Type="http://schemas.openxmlformats.org/officeDocument/2006/relationships/image" Target="../media/image59.wmf"/><Relationship Id="rId9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46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8413" y="0"/>
            <a:ext cx="291465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1013"/>
            <a:ext cx="29146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8413" y="9371013"/>
            <a:ext cx="2914650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aseline="0"/>
            </a:lvl1pPr>
          </a:lstStyle>
          <a:p>
            <a:pPr>
              <a:defRPr/>
            </a:pPr>
            <a:fld id="{8A62B153-7FB5-4B0E-BEBB-495DDA71B74C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2245708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465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08413" y="0"/>
            <a:ext cx="291465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6874B10B-735B-4F50-A819-E14B8146B288}" type="datetimeFigureOut">
              <a:rPr lang="cs-CZ"/>
              <a:pPr>
                <a:defRPr/>
              </a:pPr>
              <a:t>19.12.2015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233488"/>
            <a:ext cx="4438650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cs-CZ" noProof="0" smtClean="0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73100" y="4748213"/>
            <a:ext cx="5378450" cy="38846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noProof="0" smtClean="0"/>
              <a:t>Kliknutím lze upravit styly předlohy textu.</a:t>
            </a:r>
          </a:p>
          <a:p>
            <a:pPr lvl="1"/>
            <a:r>
              <a:rPr lang="cs-CZ" noProof="0" smtClean="0"/>
              <a:t>Druhá úroveň</a:t>
            </a:r>
          </a:p>
          <a:p>
            <a:pPr lvl="2"/>
            <a:r>
              <a:rPr lang="cs-CZ" noProof="0" smtClean="0"/>
              <a:t>Třetí úroveň</a:t>
            </a:r>
          </a:p>
          <a:p>
            <a:pPr lvl="3"/>
            <a:r>
              <a:rPr lang="cs-CZ" noProof="0" smtClean="0"/>
              <a:t>Čtvrtá úroveň</a:t>
            </a:r>
          </a:p>
          <a:p>
            <a:pPr lvl="4"/>
            <a:r>
              <a:rPr lang="cs-CZ" noProof="0" smtClean="0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9371013"/>
            <a:ext cx="291465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08413" y="9371013"/>
            <a:ext cx="291465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E968026-7D3E-4238-8CDA-5E2AF6FD4842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982478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Zástupný symbol pro obrázek snímk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Zástupný symbol pro poznámky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cs-CZ" altLang="cs-CZ" smtClean="0"/>
          </a:p>
        </p:txBody>
      </p:sp>
      <p:sp>
        <p:nvSpPr>
          <p:cNvPr id="17412" name="Zástupný symbol pro záhlaví 3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cs-CZ" altLang="cs-CZ" sz="1200" b="1" smtClean="0"/>
              <a:t>Fyzikální zákony šíření tepla – vedení, proudění, sálání</a:t>
            </a:r>
          </a:p>
        </p:txBody>
      </p:sp>
    </p:spTree>
    <p:extLst>
      <p:ext uri="{BB962C8B-B14F-4D97-AF65-F5344CB8AC3E}">
        <p14:creationId xmlns:p14="http://schemas.microsoft.com/office/powerpoint/2010/main" val="127569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0233F-94B8-4A55-8485-14C152E14C1B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83787205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BC5C0-5654-407A-B9C8-7E637AB67A4F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6226836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7EEB3-7D4B-4ECF-AAD4-721018EA2A7D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07866206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sah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0E3797-029D-4791-911B-558EA90409C9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445789811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E3BE9-4795-4727-AB33-4DE26597C077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252031761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B62E8F-C22E-4D09-AF0E-79104C90BA49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09757375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47454-8AED-4BBA-BA13-A0F493CF900C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824936426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9891B8-323F-405A-AE83-6306E2F372FF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04486205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417FB-4C1E-4372-9578-B55FB36869CB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00238739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57FB45-6285-442D-AD10-D08B2A048D0E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555619153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0F531E-E2A0-4358-A523-A45D294A2297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3781575100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cs-CZ" noProof="0" smtClean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DA2BE-846B-4C71-97D3-5D5A6D12023E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  <p:extLst>
      <p:ext uri="{BB962C8B-B14F-4D97-AF65-F5344CB8AC3E}">
        <p14:creationId xmlns:p14="http://schemas.microsoft.com/office/powerpoint/2010/main" val="124093874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rgbClr val="FFE9D3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 smtClean="0"/>
              <a:t>Klepnutím lze upravit styl předlohy nadpisů.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altLang="cs-CZ" smtClean="0"/>
              <a:t>Klepnutím lze upravit styly předlohy textu.</a:t>
            </a:r>
          </a:p>
          <a:p>
            <a:pPr lvl="1"/>
            <a:r>
              <a:rPr lang="cs-CZ" altLang="cs-CZ" smtClean="0"/>
              <a:t>Druhá úroveň</a:t>
            </a:r>
          </a:p>
          <a:p>
            <a:pPr lvl="2"/>
            <a:r>
              <a:rPr lang="cs-CZ" altLang="cs-CZ" smtClean="0"/>
              <a:t>Třetí úroveň</a:t>
            </a:r>
          </a:p>
          <a:p>
            <a:pPr lvl="3"/>
            <a:r>
              <a:rPr lang="cs-CZ" altLang="cs-CZ" smtClean="0"/>
              <a:t>Čtvrtá úroveň</a:t>
            </a:r>
          </a:p>
          <a:p>
            <a:pPr lvl="4"/>
            <a:r>
              <a:rPr lang="cs-CZ" altLang="cs-CZ" smtClean="0"/>
              <a:t>Pátá úroveň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aseline="0"/>
            </a:lvl1pPr>
          </a:lstStyle>
          <a:p>
            <a:pPr>
              <a:defRPr/>
            </a:pPr>
            <a:endParaRPr lang="cs-CZ" altLang="cs-CZ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aseline="0"/>
            </a:lvl1pPr>
          </a:lstStyle>
          <a:p>
            <a:pPr>
              <a:defRPr/>
            </a:pPr>
            <a:fld id="{E25A108B-524C-4723-97BF-83EA1F618248}" type="slidenum">
              <a:rPr lang="cs-CZ" altLang="cs-CZ"/>
              <a:pPr>
                <a:defRPr/>
              </a:pPr>
              <a:t>‹#›</a:t>
            </a:fld>
            <a:endParaRPr lang="cs-CZ" alt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0.bin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1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3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32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13" Type="http://schemas.openxmlformats.org/officeDocument/2006/relationships/oleObject" Target="../embeddings/oleObject17.bin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7.wmf"/><Relationship Id="rId4" Type="http://schemas.openxmlformats.org/officeDocument/2006/relationships/image" Target="../media/image34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9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23.bin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45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13" Type="http://schemas.openxmlformats.org/officeDocument/2006/relationships/oleObject" Target="../embeddings/oleObject30.bin"/><Relationship Id="rId18" Type="http://schemas.openxmlformats.org/officeDocument/2006/relationships/image" Target="../media/image54.wmf"/><Relationship Id="rId3" Type="http://schemas.openxmlformats.org/officeDocument/2006/relationships/oleObject" Target="../embeddings/oleObject25.bin"/><Relationship Id="rId21" Type="http://schemas.openxmlformats.org/officeDocument/2006/relationships/oleObject" Target="../embeddings/oleObject34.bin"/><Relationship Id="rId7" Type="http://schemas.openxmlformats.org/officeDocument/2006/relationships/oleObject" Target="../embeddings/oleObject27.bin"/><Relationship Id="rId12" Type="http://schemas.openxmlformats.org/officeDocument/2006/relationships/image" Target="../media/image51.wmf"/><Relationship Id="rId17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3.wmf"/><Relationship Id="rId20" Type="http://schemas.openxmlformats.org/officeDocument/2006/relationships/image" Target="../media/image55.w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48.wmf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6.bin"/><Relationship Id="rId15" Type="http://schemas.openxmlformats.org/officeDocument/2006/relationships/oleObject" Target="../embeddings/oleObject31.bin"/><Relationship Id="rId10" Type="http://schemas.openxmlformats.org/officeDocument/2006/relationships/image" Target="../media/image50.w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47.wmf"/><Relationship Id="rId9" Type="http://schemas.openxmlformats.org/officeDocument/2006/relationships/oleObject" Target="../embeddings/oleObject28.bin"/><Relationship Id="rId14" Type="http://schemas.openxmlformats.org/officeDocument/2006/relationships/image" Target="../media/image52.wmf"/><Relationship Id="rId22" Type="http://schemas.openxmlformats.org/officeDocument/2006/relationships/image" Target="../media/image56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13" Type="http://schemas.openxmlformats.org/officeDocument/2006/relationships/oleObject" Target="../embeddings/oleObject40.bin"/><Relationship Id="rId18" Type="http://schemas.openxmlformats.org/officeDocument/2006/relationships/image" Target="../media/image63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12" Type="http://schemas.openxmlformats.org/officeDocument/2006/relationships/image" Target="../media/image60.wmf"/><Relationship Id="rId17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wmf"/><Relationship Id="rId20" Type="http://schemas.openxmlformats.org/officeDocument/2006/relationships/image" Target="../media/image64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39.bin"/><Relationship Id="rId5" Type="http://schemas.openxmlformats.org/officeDocument/2006/relationships/oleObject" Target="../embeddings/oleObject36.bin"/><Relationship Id="rId15" Type="http://schemas.openxmlformats.org/officeDocument/2006/relationships/oleObject" Target="../embeddings/oleObject41.bin"/><Relationship Id="rId10" Type="http://schemas.openxmlformats.org/officeDocument/2006/relationships/image" Target="../media/image59.wmf"/><Relationship Id="rId19" Type="http://schemas.openxmlformats.org/officeDocument/2006/relationships/oleObject" Target="../embeddings/oleObject43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38.bin"/><Relationship Id="rId14" Type="http://schemas.openxmlformats.org/officeDocument/2006/relationships/image" Target="../media/image6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13" Type="http://schemas.openxmlformats.org/officeDocument/2006/relationships/oleObject" Target="../embeddings/oleObject49.bin"/><Relationship Id="rId18" Type="http://schemas.openxmlformats.org/officeDocument/2006/relationships/image" Target="../media/image72.w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12" Type="http://schemas.openxmlformats.org/officeDocument/2006/relationships/image" Target="../media/image69.wmf"/><Relationship Id="rId17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1.w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48.bin"/><Relationship Id="rId5" Type="http://schemas.openxmlformats.org/officeDocument/2006/relationships/oleObject" Target="../embeddings/oleObject45.bin"/><Relationship Id="rId15" Type="http://schemas.openxmlformats.org/officeDocument/2006/relationships/oleObject" Target="../embeddings/oleObject50.bin"/><Relationship Id="rId10" Type="http://schemas.openxmlformats.org/officeDocument/2006/relationships/image" Target="../media/image68.wmf"/><Relationship Id="rId4" Type="http://schemas.openxmlformats.org/officeDocument/2006/relationships/image" Target="../media/image65.wmf"/><Relationship Id="rId9" Type="http://schemas.openxmlformats.org/officeDocument/2006/relationships/oleObject" Target="../embeddings/oleObject47.bin"/><Relationship Id="rId14" Type="http://schemas.openxmlformats.org/officeDocument/2006/relationships/image" Target="../media/image70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57.bin"/><Relationship Id="rId18" Type="http://schemas.openxmlformats.org/officeDocument/2006/relationships/image" Target="../media/image82.wmf"/><Relationship Id="rId3" Type="http://schemas.openxmlformats.org/officeDocument/2006/relationships/oleObject" Target="../embeddings/oleObject52.bin"/><Relationship Id="rId21" Type="http://schemas.openxmlformats.org/officeDocument/2006/relationships/oleObject" Target="../embeddings/oleObject61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79.wmf"/><Relationship Id="rId17" Type="http://schemas.openxmlformats.org/officeDocument/2006/relationships/oleObject" Target="../embeddings/oleObject5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wmf"/><Relationship Id="rId20" Type="http://schemas.openxmlformats.org/officeDocument/2006/relationships/image" Target="../media/image83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56.bin"/><Relationship Id="rId24" Type="http://schemas.openxmlformats.org/officeDocument/2006/relationships/image" Target="../media/image64.wmf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23" Type="http://schemas.openxmlformats.org/officeDocument/2006/relationships/oleObject" Target="../embeddings/oleObject62.bin"/><Relationship Id="rId10" Type="http://schemas.openxmlformats.org/officeDocument/2006/relationships/image" Target="../media/image78.wmf"/><Relationship Id="rId19" Type="http://schemas.openxmlformats.org/officeDocument/2006/relationships/oleObject" Target="../embeddings/oleObject60.bin"/><Relationship Id="rId4" Type="http://schemas.openxmlformats.org/officeDocument/2006/relationships/image" Target="../media/image75.w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80.wmf"/><Relationship Id="rId22" Type="http://schemas.openxmlformats.org/officeDocument/2006/relationships/image" Target="../media/image8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w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ChangeArrowheads="1"/>
          </p:cNvSpPr>
          <p:nvPr/>
        </p:nvSpPr>
        <p:spPr bwMode="auto">
          <a:xfrm>
            <a:off x="684213" y="2060575"/>
            <a:ext cx="7772400" cy="25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cs-CZ" altLang="cs-CZ" sz="4000" b="1" dirty="0">
                <a:solidFill>
                  <a:schemeClr val="tx2"/>
                </a:solidFill>
              </a:rPr>
              <a:t>KEE/ZETP - ZÁKLADY ELEKTROTEPELNÝCH </a:t>
            </a:r>
            <a:r>
              <a:rPr lang="cs-CZ" altLang="cs-CZ" sz="4000" b="1" dirty="0" smtClean="0">
                <a:solidFill>
                  <a:schemeClr val="tx2"/>
                </a:solidFill>
              </a:rPr>
              <a:t>PROCESŮ</a:t>
            </a:r>
            <a:endParaRPr lang="cs-CZ" altLang="cs-CZ" sz="4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1. A 2</a:t>
            </a:r>
            <a:r>
              <a:rPr lang="cs-CZ" baseline="0" dirty="0" bmk="">
                <a:latin typeface="+mj-lt"/>
                <a:cs typeface="Arial" pitchFamily="34" charset="0"/>
              </a:rPr>
              <a:t>. Maxwellova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rovnice</a:t>
            </a:r>
            <a:r>
              <a:rPr lang="cs-CZ" baseline="0" dirty="0" bmk="">
                <a:cs typeface="Arial" pitchFamily="34" charset="0"/>
              </a:rPr>
              <a:t>– </a:t>
            </a:r>
            <a:r>
              <a:rPr lang="cs-CZ" b="1" baseline="0" dirty="0" smtClean="0" bmk="">
                <a:cs typeface="Arial" pitchFamily="34" charset="0"/>
              </a:rPr>
              <a:t>H </a:t>
            </a:r>
            <a:r>
              <a:rPr lang="cs-CZ" baseline="0" dirty="0" smtClean="0" bmk="">
                <a:cs typeface="Arial" pitchFamily="34" charset="0"/>
              </a:rPr>
              <a:t>(vlevo) </a:t>
            </a:r>
            <a:r>
              <a:rPr lang="cs-CZ" baseline="0" dirty="0" bmk="">
                <a:cs typeface="Arial" pitchFamily="34" charset="0"/>
              </a:rPr>
              <a:t>a </a:t>
            </a:r>
            <a:r>
              <a:rPr lang="cs-CZ" b="1" baseline="0" dirty="0" bmk="">
                <a:cs typeface="Arial" pitchFamily="34" charset="0"/>
              </a:rPr>
              <a:t>J</a:t>
            </a:r>
            <a:r>
              <a:rPr lang="cs-CZ" baseline="0" dirty="0" bmk="">
                <a:cs typeface="Arial" pitchFamily="34" charset="0"/>
              </a:rPr>
              <a:t> v 3D rovina </a:t>
            </a:r>
            <a:r>
              <a:rPr lang="cs-CZ" baseline="0" dirty="0" smtClean="0" bmk="">
                <a:cs typeface="Arial" pitchFamily="34" charset="0"/>
              </a:rPr>
              <a:t>XY (x-modrá)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5" name="rovinna_stena_HaJ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90575"/>
            <a:ext cx="9144000" cy="52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271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smtClean="0" bmk="">
                <a:cs typeface="Arial" pitchFamily="34" charset="0"/>
              </a:rPr>
              <a:t>Tavení ve vznosu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1451"/>
            <a:ext cx="9144000" cy="516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710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2531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2532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9792338"/>
              </p:ext>
            </p:extLst>
          </p:nvPr>
        </p:nvGraphicFramePr>
        <p:xfrm>
          <a:off x="827087" y="981074"/>
          <a:ext cx="1196073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4" name="Rovnice" r:id="rId3" imgW="710891" imgH="380835" progId="Equation.3">
                  <p:embed/>
                </p:oleObj>
              </mc:Choice>
              <mc:Fallback>
                <p:oleObj name="Rovnice" r:id="rId3" imgW="710891" imgH="38083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7" y="981074"/>
                        <a:ext cx="1196073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bmk="">
                <a:latin typeface="+mj-lt"/>
                <a:cs typeface="Arial" pitchFamily="34" charset="0"/>
              </a:rPr>
              <a:t>3. Maxwellova rovnice – Gaussův zákon pro elektrické pole</a:t>
            </a:r>
          </a:p>
        </p:txBody>
      </p:sp>
      <p:sp>
        <p:nvSpPr>
          <p:cNvPr id="13" name="Obdélník 12"/>
          <p:cNvSpPr/>
          <p:nvPr/>
        </p:nvSpPr>
        <p:spPr>
          <a:xfrm>
            <a:off x="827088" y="1652588"/>
            <a:ext cx="3618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cs-CZ" sz="1800" baseline="0" dirty="0"/>
              <a:t>vyjadřuje souvislost mezi tokem intenzity </a:t>
            </a:r>
            <a:r>
              <a:rPr lang="cs-CZ" sz="1800" baseline="0" dirty="0" smtClean="0"/>
              <a:t>elektrického </a:t>
            </a:r>
            <a:r>
              <a:rPr lang="cs-CZ" sz="1800" baseline="0" dirty="0"/>
              <a:t>pole </a:t>
            </a:r>
            <a:r>
              <a:rPr lang="cs-CZ" sz="1800" b="1" i="1" baseline="0" dirty="0"/>
              <a:t>E </a:t>
            </a:r>
            <a:r>
              <a:rPr lang="cs-CZ" sz="1800" baseline="0" dirty="0"/>
              <a:t>uzavřenou plochou </a:t>
            </a:r>
            <a:r>
              <a:rPr lang="cs-CZ" sz="1800" baseline="0" dirty="0" smtClean="0"/>
              <a:t>a </a:t>
            </a:r>
            <a:r>
              <a:rPr lang="cs-CZ" sz="1800" baseline="0" dirty="0"/>
              <a:t>celkovým elektrickým nábojem uvnitř </a:t>
            </a:r>
            <a:r>
              <a:rPr lang="cs-CZ" sz="1800" baseline="0" dirty="0" smtClean="0"/>
              <a:t>této </a:t>
            </a:r>
            <a:r>
              <a:rPr lang="cs-CZ" sz="1800" baseline="0" dirty="0"/>
              <a:t>plochy.</a:t>
            </a:r>
            <a:endParaRPr lang="cs-CZ" sz="1800" dirty="0">
              <a:latin typeface="+mn-lt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149080"/>
            <a:ext cx="4445834" cy="2708920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5" y="981074"/>
            <a:ext cx="4716016" cy="587494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3556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044542"/>
              </p:ext>
            </p:extLst>
          </p:nvPr>
        </p:nvGraphicFramePr>
        <p:xfrm>
          <a:off x="827087" y="984249"/>
          <a:ext cx="1123767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7" name="Rovnice" r:id="rId3" imgW="660113" imgH="380835" progId="Equation.3">
                  <p:embed/>
                </p:oleObj>
              </mc:Choice>
              <mc:Fallback>
                <p:oleObj name="Rovnice" r:id="rId3" imgW="660113" imgH="380835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7" y="984249"/>
                        <a:ext cx="1123767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bmk="">
                <a:latin typeface="+mj-lt"/>
                <a:cs typeface="Arial" pitchFamily="34" charset="0"/>
              </a:rPr>
              <a:t>4. Maxwellova rovnice – Gaussův zákon pro magnetické pole</a:t>
            </a:r>
          </a:p>
        </p:txBody>
      </p:sp>
      <p:sp>
        <p:nvSpPr>
          <p:cNvPr id="14" name="Obdélník 13"/>
          <p:cNvSpPr/>
          <p:nvPr/>
        </p:nvSpPr>
        <p:spPr>
          <a:xfrm>
            <a:off x="827089" y="1652588"/>
            <a:ext cx="30422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cs-CZ" sz="1800" baseline="0" dirty="0"/>
              <a:t>vyjadřuje poznatek, že tok </a:t>
            </a:r>
            <a:r>
              <a:rPr lang="cs-CZ" sz="1800" baseline="0" dirty="0" smtClean="0"/>
              <a:t>magnetické indukce </a:t>
            </a:r>
            <a:r>
              <a:rPr lang="cs-CZ" sz="1800" b="1" i="1" baseline="0" dirty="0"/>
              <a:t>B </a:t>
            </a:r>
            <a:r>
              <a:rPr lang="cs-CZ" sz="1800" baseline="0" dirty="0" smtClean="0"/>
              <a:t>libovolnou </a:t>
            </a:r>
            <a:r>
              <a:rPr lang="fr-FR" sz="1800" baseline="0" dirty="0" smtClean="0"/>
              <a:t>uzavřenou </a:t>
            </a:r>
            <a:r>
              <a:rPr lang="fr-FR" sz="1800" baseline="0" dirty="0"/>
              <a:t>plochou </a:t>
            </a:r>
            <a:r>
              <a:rPr lang="fr-FR" sz="1800" baseline="0" dirty="0" smtClean="0"/>
              <a:t>je </a:t>
            </a:r>
            <a:r>
              <a:rPr lang="fr-FR" sz="1800" baseline="0" dirty="0"/>
              <a:t>roven nule </a:t>
            </a:r>
            <a:endParaRPr lang="cs-CZ" sz="1800" baseline="0" dirty="0" smtClean="0"/>
          </a:p>
          <a:p>
            <a:pPr>
              <a:defRPr/>
            </a:pPr>
            <a:r>
              <a:rPr lang="fr-FR" sz="1800" baseline="0" dirty="0" smtClean="0"/>
              <a:t>(</a:t>
            </a:r>
            <a:r>
              <a:rPr lang="fr-FR" sz="1800" baseline="0" dirty="0"/>
              <a:t>tj. </a:t>
            </a:r>
            <a:r>
              <a:rPr lang="fr-FR" sz="1800" baseline="0" dirty="0" smtClean="0"/>
              <a:t>neexistuje</a:t>
            </a:r>
            <a:r>
              <a:rPr lang="cs-CZ" sz="1800" baseline="0" dirty="0" smtClean="0"/>
              <a:t> magneticky náboj).</a:t>
            </a:r>
            <a:endParaRPr lang="cs-CZ" sz="1800" dirty="0">
              <a:latin typeface="+mn-lt"/>
            </a:endParaRPr>
          </a:p>
        </p:txBody>
      </p:sp>
      <p:pic>
        <p:nvPicPr>
          <p:cNvPr id="23559" name="Obráze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304" y="984250"/>
            <a:ext cx="5274696" cy="587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97152"/>
            <a:ext cx="3869303" cy="2060847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1. a 2. Maxwellova rovnice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sp>
        <p:nvSpPr>
          <p:cNvPr id="10" name="Obdélník 9"/>
          <p:cNvSpPr/>
          <p:nvPr/>
        </p:nvSpPr>
        <p:spPr>
          <a:xfrm>
            <a:off x="827584" y="808038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/>
              <a:t>Z </a:t>
            </a:r>
            <a:r>
              <a:rPr lang="cs-CZ" sz="1800" baseline="0" dirty="0" smtClean="0"/>
              <a:t>Maxwellových rovnic </a:t>
            </a:r>
            <a:r>
              <a:rPr lang="cs-CZ" sz="1800" baseline="0" dirty="0"/>
              <a:t>v integrálním tvaru jsou pomocí </a:t>
            </a:r>
            <a:r>
              <a:rPr lang="cs-CZ" sz="1800" baseline="0" dirty="0" err="1"/>
              <a:t>Stokesovy</a:t>
            </a:r>
            <a:r>
              <a:rPr lang="cs-CZ" sz="1800" baseline="0" dirty="0"/>
              <a:t> a Gauss-</a:t>
            </a:r>
            <a:r>
              <a:rPr lang="cs-CZ" sz="1800" baseline="0" dirty="0" err="1"/>
              <a:t>Ostrogradského</a:t>
            </a:r>
            <a:r>
              <a:rPr lang="cs-CZ" sz="1800" baseline="0" dirty="0"/>
              <a:t>  věty odvozeny tvary diferenciální. </a:t>
            </a:r>
            <a:endParaRPr lang="cs-CZ" sz="1800" baseline="0" dirty="0" smtClean="0"/>
          </a:p>
          <a:p>
            <a:r>
              <a:rPr lang="cs-CZ" sz="1800" baseline="0" dirty="0" smtClean="0"/>
              <a:t>Ze </a:t>
            </a:r>
            <a:r>
              <a:rPr lang="cs-CZ" sz="1800" baseline="0" dirty="0" err="1"/>
              <a:t>Stokesovy</a:t>
            </a:r>
            <a:r>
              <a:rPr lang="cs-CZ" sz="1800" baseline="0" dirty="0"/>
              <a:t> věty plyne, že integrál daného vektoru po uzavřené křivce je roven plošnému integrálu z rotace uvažovaného vektoru</a:t>
            </a:r>
            <a:r>
              <a:rPr lang="cs-CZ" sz="1800" baseline="0" dirty="0" smtClean="0"/>
              <a:t>.</a:t>
            </a:r>
            <a:endParaRPr lang="cs-CZ" sz="1800" baseline="0" dirty="0"/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625272"/>
              </p:ext>
            </p:extLst>
          </p:nvPr>
        </p:nvGraphicFramePr>
        <p:xfrm>
          <a:off x="827087" y="2204864"/>
          <a:ext cx="1807687" cy="79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03" name="Rovnice" r:id="rId3" imgW="1002865" imgH="444307" progId="Equation.3">
                  <p:embed/>
                </p:oleObj>
              </mc:Choice>
              <mc:Fallback>
                <p:oleObj name="Rovnice" r:id="rId3" imgW="1002865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7" y="2204864"/>
                        <a:ext cx="1807687" cy="792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013841"/>
              </p:ext>
            </p:extLst>
          </p:nvPr>
        </p:nvGraphicFramePr>
        <p:xfrm>
          <a:off x="827088" y="2996952"/>
          <a:ext cx="1832506" cy="631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04" name="Rovnice" r:id="rId5" imgW="1129810" imgH="380835" progId="Equation.3">
                  <p:embed/>
                </p:oleObj>
              </mc:Choice>
              <mc:Fallback>
                <p:oleObj name="Rovnice" r:id="rId5" imgW="1129810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996952"/>
                        <a:ext cx="1832506" cy="631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542304"/>
              </p:ext>
            </p:extLst>
          </p:nvPr>
        </p:nvGraphicFramePr>
        <p:xfrm>
          <a:off x="827088" y="3654425"/>
          <a:ext cx="985520" cy="631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05" name="Rovnice" r:id="rId7" imgW="609336" imgH="380835" progId="Equation.3">
                  <p:embed/>
                </p:oleObj>
              </mc:Choice>
              <mc:Fallback>
                <p:oleObj name="Rovnice" r:id="rId7" imgW="609336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3654425"/>
                        <a:ext cx="985520" cy="631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689700"/>
              </p:ext>
            </p:extLst>
          </p:nvPr>
        </p:nvGraphicFramePr>
        <p:xfrm>
          <a:off x="827088" y="4297363"/>
          <a:ext cx="1124053" cy="631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06" name="Rovnice" r:id="rId9" imgW="710891" imgH="380835" progId="Equation.3">
                  <p:embed/>
                </p:oleObj>
              </mc:Choice>
              <mc:Fallback>
                <p:oleObj name="Rovnice" r:id="rId9" imgW="710891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297363"/>
                        <a:ext cx="1124053" cy="631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8495586"/>
              </p:ext>
            </p:extLst>
          </p:nvPr>
        </p:nvGraphicFramePr>
        <p:xfrm>
          <a:off x="5113337" y="2132856"/>
          <a:ext cx="2818025" cy="708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07" name="Rovnice" r:id="rId11" imgW="1726451" imgH="444307" progId="Equation.3">
                  <p:embed/>
                </p:oleObj>
              </mc:Choice>
              <mc:Fallback>
                <p:oleObj name="Rovnice" r:id="rId11" imgW="1726451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337" y="2132856"/>
                        <a:ext cx="2818025" cy="7084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227215"/>
              </p:ext>
            </p:extLst>
          </p:nvPr>
        </p:nvGraphicFramePr>
        <p:xfrm>
          <a:off x="5113338" y="2940050"/>
          <a:ext cx="1555438" cy="631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08" name="Rovnice" r:id="rId13" imgW="977476" imgH="393529" progId="Equation.3">
                  <p:embed/>
                </p:oleObj>
              </mc:Choice>
              <mc:Fallback>
                <p:oleObj name="Rovnice" r:id="rId13" imgW="977476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338" y="2940050"/>
                        <a:ext cx="1555438" cy="631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538705"/>
              </p:ext>
            </p:extLst>
          </p:nvPr>
        </p:nvGraphicFramePr>
        <p:xfrm>
          <a:off x="827088" y="5606018"/>
          <a:ext cx="1262588" cy="631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09" name="Rovnice" r:id="rId15" imgW="774364" imgH="393529" progId="Equation.3">
                  <p:embed/>
                </p:oleObj>
              </mc:Choice>
              <mc:Fallback>
                <p:oleObj name="Rovnice" r:id="rId15" imgW="774364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606018"/>
                        <a:ext cx="1262588" cy="631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467545" y="5025231"/>
            <a:ext cx="8496944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28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cs-CZ" altLang="cs-CZ" sz="2000" baseline="0" dirty="0">
                <a:ea typeface="Times New Roman" panose="02020603050405020304" pitchFamily="18" charset="0"/>
                <a:cs typeface="Arial" panose="020B0604020202020204" pitchFamily="34" charset="0"/>
              </a:rPr>
              <a:t>Identicky pak odvození </a:t>
            </a:r>
            <a:r>
              <a:rPr lang="cs-CZ" altLang="cs-CZ" sz="2000" baseline="0" dirty="0" smtClean="0">
                <a:ea typeface="Times New Roman" panose="02020603050405020304" pitchFamily="18" charset="0"/>
                <a:cs typeface="Arial" panose="020B0604020202020204" pitchFamily="34" charset="0"/>
              </a:rPr>
              <a:t>2. </a:t>
            </a:r>
            <a:r>
              <a:rPr lang="cs-CZ" altLang="cs-CZ" sz="2000" baseline="0" dirty="0">
                <a:ea typeface="Times New Roman" panose="02020603050405020304" pitchFamily="18" charset="0"/>
                <a:cs typeface="Arial" panose="020B0604020202020204" pitchFamily="34" charset="0"/>
              </a:rPr>
              <a:t>MR v diferenciálním tvaru</a:t>
            </a:r>
          </a:p>
          <a:p>
            <a:pPr algn="just">
              <a:spcBef>
                <a:spcPct val="0"/>
              </a:spcBef>
              <a:buFontTx/>
              <a:buNone/>
            </a:pPr>
            <a:endParaRPr lang="cs-CZ" altLang="cs-CZ" sz="2000" baseline="0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37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3. a 4. Maxwellova rovnice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sp>
        <p:nvSpPr>
          <p:cNvPr id="10" name="Obdélník 9"/>
          <p:cNvSpPr/>
          <p:nvPr/>
        </p:nvSpPr>
        <p:spPr>
          <a:xfrm>
            <a:off x="827584" y="808038"/>
            <a:ext cx="81369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Z </a:t>
            </a:r>
            <a:r>
              <a:rPr lang="cs-CZ" sz="1800" baseline="0" dirty="0"/>
              <a:t>Gauss-</a:t>
            </a:r>
            <a:r>
              <a:rPr lang="cs-CZ" sz="1800" baseline="0" dirty="0" err="1"/>
              <a:t>Ostrogradského</a:t>
            </a:r>
            <a:r>
              <a:rPr lang="cs-CZ" sz="1800" baseline="0" dirty="0"/>
              <a:t>  věty pak plyne, že plošný integrál daného vektoru přes uzavřenou plochu je roven objemovému integrálu z divergence daného vektoru.</a:t>
            </a: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2409"/>
              </p:ext>
            </p:extLst>
          </p:nvPr>
        </p:nvGraphicFramePr>
        <p:xfrm>
          <a:off x="827583" y="2143125"/>
          <a:ext cx="1160823" cy="65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08" name="Rovnice" r:id="rId3" imgW="698500" imgH="381000" progId="Equation.3">
                  <p:embed/>
                </p:oleObj>
              </mc:Choice>
              <mc:Fallback>
                <p:oleObj name="Rovnice" r:id="rId3" imgW="6985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3" y="2143125"/>
                        <a:ext cx="1160823" cy="651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020783"/>
              </p:ext>
            </p:extLst>
          </p:nvPr>
        </p:nvGraphicFramePr>
        <p:xfrm>
          <a:off x="827583" y="2852936"/>
          <a:ext cx="1972131" cy="65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09" name="Rovnice" r:id="rId5" imgW="1180588" imgH="380835" progId="Equation.3">
                  <p:embed/>
                </p:oleObj>
              </mc:Choice>
              <mc:Fallback>
                <p:oleObj name="Rovnice" r:id="rId5" imgW="1180588" imgH="38083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3" y="2852936"/>
                        <a:ext cx="1972131" cy="651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902977"/>
              </p:ext>
            </p:extLst>
          </p:nvPr>
        </p:nvGraphicFramePr>
        <p:xfrm>
          <a:off x="4328804" y="2143125"/>
          <a:ext cx="1160823" cy="65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0" name="Rovnice" r:id="rId7" imgW="698500" imgH="381000" progId="Equation.3">
                  <p:embed/>
                </p:oleObj>
              </mc:Choice>
              <mc:Fallback>
                <p:oleObj name="Rovnice" r:id="rId7" imgW="6985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8804" y="2143125"/>
                        <a:ext cx="1160823" cy="651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9978943"/>
              </p:ext>
            </p:extLst>
          </p:nvPr>
        </p:nvGraphicFramePr>
        <p:xfrm>
          <a:off x="4328805" y="2777056"/>
          <a:ext cx="1955832" cy="6519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1" name="Rovnice" r:id="rId9" imgW="1168400" imgH="381000" progId="Equation.3">
                  <p:embed/>
                </p:oleObj>
              </mc:Choice>
              <mc:Fallback>
                <p:oleObj name="Rovnice" r:id="rId9" imgW="11684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8805" y="2777056"/>
                        <a:ext cx="1955832" cy="6519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623767"/>
              </p:ext>
            </p:extLst>
          </p:nvPr>
        </p:nvGraphicFramePr>
        <p:xfrm>
          <a:off x="827584" y="3611910"/>
          <a:ext cx="1017757" cy="36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2" name="Rovnice" r:id="rId11" imgW="609336" imgH="203112" progId="Equation.3">
                  <p:embed/>
                </p:oleObj>
              </mc:Choice>
              <mc:Fallback>
                <p:oleObj name="Rovnice" r:id="rId11" imgW="609336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611910"/>
                        <a:ext cx="1017757" cy="36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827019"/>
              </p:ext>
            </p:extLst>
          </p:nvPr>
        </p:nvGraphicFramePr>
        <p:xfrm>
          <a:off x="827584" y="4678306"/>
          <a:ext cx="954372" cy="318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13" name="Rovnice" r:id="rId13" imgW="571004" imgH="177646" progId="Equation.3">
                  <p:embed/>
                </p:oleObj>
              </mc:Choice>
              <mc:Fallback>
                <p:oleObj name="Rovnice" r:id="rId13" imgW="571004" imgH="17764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678306"/>
                        <a:ext cx="954372" cy="3187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8"/>
          <p:cNvSpPr>
            <a:spLocks noChangeArrowheads="1"/>
          </p:cNvSpPr>
          <p:nvPr/>
        </p:nvSpPr>
        <p:spPr bwMode="auto">
          <a:xfrm>
            <a:off x="539552" y="4073704"/>
            <a:ext cx="4176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indent="228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cs-CZ" altLang="cs-CZ" sz="1800" baseline="0" dirty="0">
                <a:ea typeface="Times New Roman" panose="02020603050405020304" pitchFamily="18" charset="0"/>
                <a:cs typeface="Arial" panose="020B0604020202020204" pitchFamily="34" charset="0"/>
              </a:rPr>
              <a:t>Identicky pak 4</a:t>
            </a:r>
            <a:r>
              <a:rPr lang="cs-CZ" altLang="cs-CZ" sz="1800" baseline="0" dirty="0" smtClean="0">
                <a:ea typeface="Times New Roman" panose="02020603050405020304" pitchFamily="18" charset="0"/>
                <a:cs typeface="Arial" panose="020B0604020202020204" pitchFamily="34" charset="0"/>
              </a:rPr>
              <a:t>. Maxwellova rovnice  </a:t>
            </a:r>
            <a:endParaRPr lang="cs-CZ" altLang="cs-CZ" sz="1800" baseline="0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26729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662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662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66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427278"/>
              </p:ext>
            </p:extLst>
          </p:nvPr>
        </p:nvGraphicFramePr>
        <p:xfrm>
          <a:off x="1233488" y="3429000"/>
          <a:ext cx="1793971" cy="735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79" name="Rovnice" r:id="rId3" imgW="939392" imgH="393529" progId="Equation.3">
                  <p:embed/>
                </p:oleObj>
              </mc:Choice>
              <mc:Fallback>
                <p:oleObj name="Rovnice" r:id="rId3" imgW="939392" imgH="393529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3429000"/>
                        <a:ext cx="1793971" cy="735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5438393"/>
              </p:ext>
            </p:extLst>
          </p:nvPr>
        </p:nvGraphicFramePr>
        <p:xfrm>
          <a:off x="1233487" y="4269704"/>
          <a:ext cx="1526305" cy="7355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0" name="Rovnice" r:id="rId5" imgW="799753" imgH="393529" progId="Equation.3">
                  <p:embed/>
                </p:oleObj>
              </mc:Choice>
              <mc:Fallback>
                <p:oleObj name="Rovnice" r:id="rId5" imgW="799753" imgH="39352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7" y="4269704"/>
                        <a:ext cx="1526305" cy="7355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1160197"/>
              </p:ext>
            </p:extLst>
          </p:nvPr>
        </p:nvGraphicFramePr>
        <p:xfrm>
          <a:off x="1233488" y="5176504"/>
          <a:ext cx="1185084" cy="412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1" name="Rovnice" r:id="rId7" imgW="609336" imgH="203112" progId="Equation.3">
                  <p:embed/>
                </p:oleObj>
              </mc:Choice>
              <mc:Fallback>
                <p:oleObj name="Rovnice" r:id="rId7" imgW="609336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5176504"/>
                        <a:ext cx="1185084" cy="4127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332090"/>
              </p:ext>
            </p:extLst>
          </p:nvPr>
        </p:nvGraphicFramePr>
        <p:xfrm>
          <a:off x="1233488" y="5914479"/>
          <a:ext cx="1076790" cy="322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2" name="Rovnice" r:id="rId9" imgW="571004" imgH="177646" progId="Equation.3">
                  <p:embed/>
                </p:oleObj>
              </mc:Choice>
              <mc:Fallback>
                <p:oleObj name="Rovnice" r:id="rId9" imgW="571004" imgH="177646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3488" y="5914479"/>
                        <a:ext cx="1076790" cy="3228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3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6635" name="TextovéPole 20"/>
          <p:cNvSpPr txBox="1">
            <a:spLocks noChangeArrowheads="1"/>
          </p:cNvSpPr>
          <p:nvPr/>
        </p:nvSpPr>
        <p:spPr bwMode="auto">
          <a:xfrm>
            <a:off x="827584" y="3610759"/>
            <a:ext cx="34294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cs-CZ" altLang="cs-CZ" sz="2000" dirty="0"/>
              <a:t>1)</a:t>
            </a:r>
          </a:p>
          <a:p>
            <a:pPr>
              <a:spcBef>
                <a:spcPct val="0"/>
              </a:spcBef>
              <a:buFontTx/>
              <a:buNone/>
            </a:pPr>
            <a:endParaRPr lang="cs-CZ" altLang="cs-CZ" sz="2000" dirty="0"/>
          </a:p>
          <a:p>
            <a:pPr>
              <a:spcBef>
                <a:spcPct val="0"/>
              </a:spcBef>
              <a:buFontTx/>
              <a:buNone/>
            </a:pPr>
            <a:endParaRPr lang="cs-CZ" altLang="cs-CZ" sz="2000" dirty="0" smtClean="0"/>
          </a:p>
          <a:p>
            <a:pPr>
              <a:spcBef>
                <a:spcPct val="0"/>
              </a:spcBef>
              <a:buFontTx/>
              <a:buNone/>
            </a:pPr>
            <a:endParaRPr lang="cs-CZ" altLang="cs-CZ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2000" dirty="0"/>
              <a:t>2)</a:t>
            </a:r>
          </a:p>
          <a:p>
            <a:pPr>
              <a:spcBef>
                <a:spcPct val="0"/>
              </a:spcBef>
              <a:buFontTx/>
              <a:buNone/>
            </a:pPr>
            <a:endParaRPr lang="cs-CZ" altLang="cs-CZ" sz="2000" dirty="0"/>
          </a:p>
          <a:p>
            <a:pPr>
              <a:spcBef>
                <a:spcPct val="0"/>
              </a:spcBef>
              <a:buFontTx/>
              <a:buNone/>
            </a:pPr>
            <a:endParaRPr lang="cs-CZ" altLang="cs-CZ" sz="2000" dirty="0" smtClean="0"/>
          </a:p>
          <a:p>
            <a:pPr>
              <a:spcBef>
                <a:spcPct val="0"/>
              </a:spcBef>
              <a:buFontTx/>
              <a:buNone/>
            </a:pPr>
            <a:endParaRPr lang="cs-CZ" altLang="cs-CZ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2000" dirty="0"/>
              <a:t>3)</a:t>
            </a:r>
          </a:p>
          <a:p>
            <a:pPr>
              <a:spcBef>
                <a:spcPct val="0"/>
              </a:spcBef>
              <a:buFontTx/>
              <a:buNone/>
            </a:pPr>
            <a:endParaRPr lang="cs-CZ" altLang="cs-CZ" sz="2000" dirty="0"/>
          </a:p>
          <a:p>
            <a:pPr>
              <a:spcBef>
                <a:spcPct val="0"/>
              </a:spcBef>
              <a:buFontTx/>
              <a:buNone/>
            </a:pPr>
            <a:endParaRPr lang="cs-CZ" altLang="cs-CZ" sz="2000" dirty="0"/>
          </a:p>
          <a:p>
            <a:pPr>
              <a:spcBef>
                <a:spcPct val="0"/>
              </a:spcBef>
              <a:buFontTx/>
              <a:buNone/>
            </a:pPr>
            <a:r>
              <a:rPr lang="cs-CZ" altLang="cs-CZ" sz="2000" dirty="0"/>
              <a:t>4)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4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1. - 4. Maxwellova rovnice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sp>
        <p:nvSpPr>
          <p:cNvPr id="15" name="Obdélník 14"/>
          <p:cNvSpPr/>
          <p:nvPr/>
        </p:nvSpPr>
        <p:spPr>
          <a:xfrm>
            <a:off x="827584" y="808038"/>
            <a:ext cx="81369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Maxwellovy rovnice v integrálním tvaru jsou názorné a popisují elektromagnetické pole v jisté oblasti, ale je výhodnější pracovat s jejich diferenciálním tvarem, ve kterém popisují EMP v určitém (regulárním) bodu této oblasti. </a:t>
            </a:r>
          </a:p>
          <a:p>
            <a:r>
              <a:rPr lang="cs-CZ" sz="1800" baseline="0" dirty="0" smtClean="0"/>
              <a:t>Maxwellovy rovnice v diferenciálním tvaru platí pouze v regulárních bodech elektromagnetického pole. Regulární body se nalézají uvnitř jednotlivých oblastní, kde je hledaná funkce spojitá a spojitě diferencovatelná, ale nejsou to například rozhraní či okolí oblastí.</a:t>
            </a:r>
            <a:endParaRPr lang="cs-CZ" sz="1800" baseline="0" dirty="0"/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354883"/>
              </p:ext>
            </p:extLst>
          </p:nvPr>
        </p:nvGraphicFramePr>
        <p:xfrm>
          <a:off x="4526493" y="3429000"/>
          <a:ext cx="1812073" cy="1299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3" name="Rovnice" r:id="rId11" imgW="952500" imgH="685800" progId="Equation.3">
                  <p:embed/>
                </p:oleObj>
              </mc:Choice>
              <mc:Fallback>
                <p:oleObj name="Rovnice" r:id="rId11" imgW="95250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6493" y="3429000"/>
                        <a:ext cx="1812073" cy="1299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8511140"/>
              </p:ext>
            </p:extLst>
          </p:nvPr>
        </p:nvGraphicFramePr>
        <p:xfrm>
          <a:off x="7327357" y="3429000"/>
          <a:ext cx="1555819" cy="1683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4" name="Rovnice" r:id="rId13" imgW="825500" imgH="876300" progId="Equation.3">
                  <p:embed/>
                </p:oleObj>
              </mc:Choice>
              <mc:Fallback>
                <p:oleObj name="Rovnice" r:id="rId13" imgW="8255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27357" y="3429000"/>
                        <a:ext cx="1555819" cy="16839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857409"/>
              </p:ext>
            </p:extLst>
          </p:nvPr>
        </p:nvGraphicFramePr>
        <p:xfrm>
          <a:off x="6423025" y="5614988"/>
          <a:ext cx="8556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85" name="Rovnice" r:id="rId15" imgW="444240" imgH="203040" progId="Equation.3">
                  <p:embed/>
                </p:oleObj>
              </mc:Choice>
              <mc:Fallback>
                <p:oleObj name="Rovnice" r:id="rId15" imgW="44424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3025" y="5614988"/>
                        <a:ext cx="8556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84213" y="2636838"/>
            <a:ext cx="77724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cs-CZ" altLang="cs-CZ" sz="4000" b="1" baseline="0" dirty="0" smtClean="0">
                <a:solidFill>
                  <a:schemeClr val="tx2"/>
                </a:solidFill>
              </a:rPr>
              <a:t>Odvození vlnové </a:t>
            </a:r>
            <a:r>
              <a:rPr lang="cs-CZ" altLang="cs-CZ" sz="4000" b="1" baseline="0" dirty="0">
                <a:solidFill>
                  <a:schemeClr val="tx2"/>
                </a:solidFill>
              </a:rPr>
              <a:t>rovnice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867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917907"/>
              </p:ext>
            </p:extLst>
          </p:nvPr>
        </p:nvGraphicFramePr>
        <p:xfrm>
          <a:off x="899592" y="2078568"/>
          <a:ext cx="2076639" cy="639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77" name="Rovnice" r:id="rId3" imgW="1269449" imgH="393529" progId="Equation.3">
                  <p:embed/>
                </p:oleObj>
              </mc:Choice>
              <mc:Fallback>
                <p:oleObj name="Rovnice" r:id="rId3" imgW="1269449" imgH="393529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078568"/>
                        <a:ext cx="2076639" cy="639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072611"/>
              </p:ext>
            </p:extLst>
          </p:nvPr>
        </p:nvGraphicFramePr>
        <p:xfrm>
          <a:off x="899590" y="2856962"/>
          <a:ext cx="2639507" cy="639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78" name="Rovnice" r:id="rId5" imgW="1625600" imgH="393700" progId="Equation.3">
                  <p:embed/>
                </p:oleObj>
              </mc:Choice>
              <mc:Fallback>
                <p:oleObj name="Rovnice" r:id="rId5" imgW="1625600" imgH="3937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0" y="2856962"/>
                        <a:ext cx="2639507" cy="639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8384598"/>
              </p:ext>
            </p:extLst>
          </p:nvPr>
        </p:nvGraphicFramePr>
        <p:xfrm>
          <a:off x="899590" y="3635356"/>
          <a:ext cx="3247147" cy="639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79" name="Rovnice" r:id="rId7" imgW="1993900" imgH="393700" progId="Equation.3">
                  <p:embed/>
                </p:oleObj>
              </mc:Choice>
              <mc:Fallback>
                <p:oleObj name="Rovnice" r:id="rId7" imgW="1993900" imgH="3937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0" y="3635356"/>
                        <a:ext cx="3247147" cy="639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939681"/>
              </p:ext>
            </p:extLst>
          </p:nvPr>
        </p:nvGraphicFramePr>
        <p:xfrm>
          <a:off x="901950" y="4418014"/>
          <a:ext cx="2935864" cy="639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0" name="Rovnice" r:id="rId9" imgW="1803400" imgH="393700" progId="Equation.3">
                  <p:embed/>
                </p:oleObj>
              </mc:Choice>
              <mc:Fallback>
                <p:oleObj name="Rovnice" r:id="rId9" imgW="1803400" imgH="393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950" y="4418014"/>
                        <a:ext cx="2935864" cy="639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303573"/>
              </p:ext>
            </p:extLst>
          </p:nvPr>
        </p:nvGraphicFramePr>
        <p:xfrm>
          <a:off x="899590" y="5200672"/>
          <a:ext cx="2716260" cy="67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1" name="Rovnice" r:id="rId11" imgW="1663700" imgH="419100" progId="Equation.3">
                  <p:embed/>
                </p:oleObj>
              </mc:Choice>
              <mc:Fallback>
                <p:oleObj name="Rovnice" r:id="rId11" imgW="1663700" imgH="4191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0" y="5200672"/>
                        <a:ext cx="2716260" cy="671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7274391"/>
              </p:ext>
            </p:extLst>
          </p:nvPr>
        </p:nvGraphicFramePr>
        <p:xfrm>
          <a:off x="899590" y="6006319"/>
          <a:ext cx="3076577" cy="67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2" name="Rovnice" r:id="rId13" imgW="1879600" imgH="419100" progId="Equation.3">
                  <p:embed/>
                </p:oleObj>
              </mc:Choice>
              <mc:Fallback>
                <p:oleObj name="Rovnice" r:id="rId13" imgW="1879600" imgH="4191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0" y="6006319"/>
                        <a:ext cx="3076577" cy="671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762130"/>
              </p:ext>
            </p:extLst>
          </p:nvPr>
        </p:nvGraphicFramePr>
        <p:xfrm>
          <a:off x="5164138" y="2060575"/>
          <a:ext cx="3730625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3" name="Rovnice" r:id="rId15" imgW="2273040" imgH="419040" progId="Equation.3">
                  <p:embed/>
                </p:oleObj>
              </mc:Choice>
              <mc:Fallback>
                <p:oleObj name="Rovnice" r:id="rId15" imgW="2273040" imgH="4190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4138" y="2060575"/>
                        <a:ext cx="3730625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069192"/>
              </p:ext>
            </p:extLst>
          </p:nvPr>
        </p:nvGraphicFramePr>
        <p:xfrm>
          <a:off x="5069934" y="3020066"/>
          <a:ext cx="2279185" cy="313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4" name="Rovnice" r:id="rId17" imgW="1371600" imgH="177800" progId="Equation.3">
                  <p:embed/>
                </p:oleObj>
              </mc:Choice>
              <mc:Fallback>
                <p:oleObj name="Rovnice" r:id="rId17" imgW="13716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934" y="3020066"/>
                        <a:ext cx="2279185" cy="3134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522957"/>
              </p:ext>
            </p:extLst>
          </p:nvPr>
        </p:nvGraphicFramePr>
        <p:xfrm>
          <a:off x="5069934" y="3621096"/>
          <a:ext cx="2434825" cy="6716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5" name="Rovnice" r:id="rId19" imgW="1498600" imgH="419100" progId="Equation.3">
                  <p:embed/>
                </p:oleObj>
              </mc:Choice>
              <mc:Fallback>
                <p:oleObj name="Rovnice" r:id="rId19" imgW="1498600" imgH="4191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934" y="3621096"/>
                        <a:ext cx="2434825" cy="6716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754393"/>
              </p:ext>
            </p:extLst>
          </p:nvPr>
        </p:nvGraphicFramePr>
        <p:xfrm>
          <a:off x="5069934" y="4402024"/>
          <a:ext cx="2795146" cy="67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6" name="Rovnice" r:id="rId21" imgW="1714500" imgH="419100" progId="Equation.3">
                  <p:embed/>
                </p:oleObj>
              </mc:Choice>
              <mc:Fallback>
                <p:oleObj name="Rovnice" r:id="rId21" imgW="17145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9934" y="4402024"/>
                        <a:ext cx="2795146" cy="671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6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1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sp>
        <p:nvSpPr>
          <p:cNvPr id="22" name="Obdélník 21"/>
          <p:cNvSpPr/>
          <p:nvPr/>
        </p:nvSpPr>
        <p:spPr>
          <a:xfrm>
            <a:off x="827584" y="808038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Chceme-li vyšetřovat průběh jednotlivých veličin pole, potřebujeme získat takovou rovnici, ve které bude průběh hledané veličiny záviset pouze na její souřadnici a čase.</a:t>
            </a:r>
          </a:p>
          <a:p>
            <a:r>
              <a:rPr lang="cs-CZ" sz="1800" baseline="0" dirty="0" smtClean="0"/>
              <a:t>Právě takovou rovnicí je rovnice vlnová.</a:t>
            </a:r>
            <a:endParaRPr lang="cs-CZ" sz="1800" baseline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868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370144"/>
              </p:ext>
            </p:extLst>
          </p:nvPr>
        </p:nvGraphicFramePr>
        <p:xfrm>
          <a:off x="827584" y="1052736"/>
          <a:ext cx="2795146" cy="671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3" name="Rovnice" r:id="rId3" imgW="1714500" imgH="419100" progId="Equation.3">
                  <p:embed/>
                </p:oleObj>
              </mc:Choice>
              <mc:Fallback>
                <p:oleObj name="Rovnice" r:id="rId3" imgW="1714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052736"/>
                        <a:ext cx="2795146" cy="671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6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1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graphicFrame>
        <p:nvGraphicFramePr>
          <p:cNvPr id="2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478659"/>
              </p:ext>
            </p:extLst>
          </p:nvPr>
        </p:nvGraphicFramePr>
        <p:xfrm>
          <a:off x="827584" y="3363502"/>
          <a:ext cx="3073055" cy="441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4" name="Rovnice" r:id="rId5" imgW="1663700" imgH="228600" progId="Equation.3">
                  <p:embed/>
                </p:oleObj>
              </mc:Choice>
              <mc:Fallback>
                <p:oleObj name="Rovnice" r:id="rId5" imgW="1663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363502"/>
                        <a:ext cx="3073055" cy="4415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371002"/>
              </p:ext>
            </p:extLst>
          </p:nvPr>
        </p:nvGraphicFramePr>
        <p:xfrm>
          <a:off x="827584" y="4090025"/>
          <a:ext cx="3143701" cy="441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5" name="Rovnice" r:id="rId7" imgW="1689100" imgH="228600" progId="Equation.3">
                  <p:embed/>
                </p:oleObj>
              </mc:Choice>
              <mc:Fallback>
                <p:oleObj name="Rovnice" r:id="rId7" imgW="1689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090025"/>
                        <a:ext cx="3143701" cy="4415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9202985"/>
              </p:ext>
            </p:extLst>
          </p:nvPr>
        </p:nvGraphicFramePr>
        <p:xfrm>
          <a:off x="827584" y="4816548"/>
          <a:ext cx="2137010" cy="441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6" name="Rovnice" r:id="rId9" imgW="1143000" imgH="228600" progId="Equation.3">
                  <p:embed/>
                </p:oleObj>
              </mc:Choice>
              <mc:Fallback>
                <p:oleObj name="Rovnice" r:id="rId9" imgW="1143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816548"/>
                        <a:ext cx="2137010" cy="44153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532348"/>
              </p:ext>
            </p:extLst>
          </p:nvPr>
        </p:nvGraphicFramePr>
        <p:xfrm>
          <a:off x="827584" y="5543071"/>
          <a:ext cx="1660156" cy="406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7" name="Rovnice" r:id="rId11" imgW="901309" imgH="203112" progId="Equation.3">
                  <p:embed/>
                </p:oleObj>
              </mc:Choice>
              <mc:Fallback>
                <p:oleObj name="Rovnice" r:id="rId11" imgW="901309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5543071"/>
                        <a:ext cx="1660156" cy="40620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ovéPole 2"/>
          <p:cNvSpPr txBox="1"/>
          <p:nvPr/>
        </p:nvSpPr>
        <p:spPr>
          <a:xfrm>
            <a:off x="775424" y="2047063"/>
            <a:ext cx="7802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cs-CZ" sz="1800" baseline="0" dirty="0" smtClean="0"/>
              <a:t>Uvažujeme-li, že válcové, kulové či rovinné vlnění má harmonický průběh, </a:t>
            </a:r>
          </a:p>
          <a:p>
            <a:pPr lvl="0"/>
            <a:r>
              <a:rPr lang="cs-CZ" sz="1800" baseline="0" dirty="0" smtClean="0"/>
              <a:t>je výhodné převést vektory na </a:t>
            </a:r>
            <a:r>
              <a:rPr lang="cs-CZ" sz="1800" baseline="0" dirty="0" err="1" smtClean="0"/>
              <a:t>fázory</a:t>
            </a:r>
            <a:r>
              <a:rPr lang="cs-CZ" sz="1800" baseline="0" dirty="0" smtClean="0"/>
              <a:t> vektorů.</a:t>
            </a:r>
          </a:p>
          <a:p>
            <a:endParaRPr lang="cs-CZ" sz="1800" dirty="0"/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3875644"/>
              </p:ext>
            </p:extLst>
          </p:nvPr>
        </p:nvGraphicFramePr>
        <p:xfrm>
          <a:off x="5004048" y="3391309"/>
          <a:ext cx="27940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8" name="Rovnice" r:id="rId13" imgW="1714320" imgH="241200" progId="Equation.3">
                  <p:embed/>
                </p:oleObj>
              </mc:Choice>
              <mc:Fallback>
                <p:oleObj name="Rovnice" r:id="rId13" imgW="1714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3391309"/>
                        <a:ext cx="27940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01415"/>
              </p:ext>
            </p:extLst>
          </p:nvPr>
        </p:nvGraphicFramePr>
        <p:xfrm>
          <a:off x="5499100" y="4089400"/>
          <a:ext cx="18018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9" name="Rovnice" r:id="rId15" imgW="1104840" imgH="241200" progId="Equation.3">
                  <p:embed/>
                </p:oleObj>
              </mc:Choice>
              <mc:Fallback>
                <p:oleObj name="Rovnice" r:id="rId15" imgW="11048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9100" y="4089400"/>
                        <a:ext cx="1801813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3684372"/>
              </p:ext>
            </p:extLst>
          </p:nvPr>
        </p:nvGraphicFramePr>
        <p:xfrm>
          <a:off x="5137150" y="5076436"/>
          <a:ext cx="2525713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90" name="Rovnice" r:id="rId17" imgW="1549080" imgH="355320" progId="Equation.3">
                  <p:embed/>
                </p:oleObj>
              </mc:Choice>
              <mc:Fallback>
                <p:oleObj name="Rovnice" r:id="rId17" imgW="154908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5076436"/>
                        <a:ext cx="2525713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683193"/>
              </p:ext>
            </p:extLst>
          </p:nvPr>
        </p:nvGraphicFramePr>
        <p:xfrm>
          <a:off x="4949825" y="5852244"/>
          <a:ext cx="290036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91" name="Rovnice" r:id="rId19" imgW="1777680" imgH="419040" progId="Equation.3">
                  <p:embed/>
                </p:oleObj>
              </mc:Choice>
              <mc:Fallback>
                <p:oleObj name="Rovnice" r:id="rId19" imgW="1777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9825" y="5852244"/>
                        <a:ext cx="290036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ovéPole 16"/>
          <p:cNvSpPr txBox="1"/>
          <p:nvPr/>
        </p:nvSpPr>
        <p:spPr>
          <a:xfrm>
            <a:off x="3275856" y="4698522"/>
            <a:ext cx="6078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aseline="0" dirty="0" smtClean="0"/>
              <a:t>Po vyřešení výše uvedení </a:t>
            </a:r>
            <a:r>
              <a:rPr lang="cs-CZ" baseline="0" dirty="0" err="1" smtClean="0"/>
              <a:t>dif</a:t>
            </a:r>
            <a:r>
              <a:rPr lang="cs-CZ" baseline="0" dirty="0" smtClean="0"/>
              <a:t>. rovnice v případě 1D:</a:t>
            </a:r>
            <a:endParaRPr lang="cs-CZ" baseline="0" dirty="0"/>
          </a:p>
        </p:txBody>
      </p:sp>
    </p:spTree>
    <p:extLst>
      <p:ext uri="{BB962C8B-B14F-4D97-AF65-F5344CB8AC3E}">
        <p14:creationId xmlns:p14="http://schemas.microsoft.com/office/powerpoint/2010/main" val="1025073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84213" y="2636838"/>
            <a:ext cx="77724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cs-CZ" altLang="cs-CZ" sz="4000" b="1" baseline="0">
                <a:solidFill>
                  <a:schemeClr val="tx2"/>
                </a:solidFill>
              </a:rPr>
              <a:t>Maxwellovy rovnice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cs-CZ" altLang="cs-CZ" sz="4000" b="1" baseline="0">
                <a:solidFill>
                  <a:schemeClr val="tx2"/>
                </a:solidFill>
              </a:rPr>
              <a:t>indukční ohřev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0466009"/>
              </p:ext>
            </p:extLst>
          </p:nvPr>
        </p:nvGraphicFramePr>
        <p:xfrm>
          <a:off x="899592" y="1027898"/>
          <a:ext cx="650444" cy="384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9" name="Rovnice" r:id="rId3" imgW="368140" imgH="203112" progId="Equation.3">
                  <p:embed/>
                </p:oleObj>
              </mc:Choice>
              <mc:Fallback>
                <p:oleObj name="Rovnice" r:id="rId3" imgW="368140" imgH="203112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027898"/>
                        <a:ext cx="650444" cy="3848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77895"/>
              </p:ext>
            </p:extLst>
          </p:nvPr>
        </p:nvGraphicFramePr>
        <p:xfrm>
          <a:off x="867920" y="1999084"/>
          <a:ext cx="1185424" cy="417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0" name="Rovnice" r:id="rId5" imgW="672808" imgH="228501" progId="Equation.3">
                  <p:embed/>
                </p:oleObj>
              </mc:Choice>
              <mc:Fallback>
                <p:oleObj name="Rovnice" r:id="rId5" imgW="672808" imgH="228501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7920" y="1999084"/>
                        <a:ext cx="1185424" cy="4175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7309481"/>
              </p:ext>
            </p:extLst>
          </p:nvPr>
        </p:nvGraphicFramePr>
        <p:xfrm>
          <a:off x="883795" y="2392785"/>
          <a:ext cx="1527965" cy="471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1" name="Rovnice" r:id="rId7" imgW="875920" imgH="266584" progId="Equation.3">
                  <p:embed/>
                </p:oleObj>
              </mc:Choice>
              <mc:Fallback>
                <p:oleObj name="Rovnice" r:id="rId7" imgW="875920" imgH="266584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795" y="2392785"/>
                        <a:ext cx="1527965" cy="471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7005157"/>
              </p:ext>
            </p:extLst>
          </p:nvPr>
        </p:nvGraphicFramePr>
        <p:xfrm>
          <a:off x="899592" y="3356992"/>
          <a:ext cx="1268173" cy="8351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2" name="Rovnice" r:id="rId9" imgW="736600" imgH="457200" progId="Equation.3">
                  <p:embed/>
                </p:oleObj>
              </mc:Choice>
              <mc:Fallback>
                <p:oleObj name="Rovnice" r:id="rId9" imgW="73660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356992"/>
                        <a:ext cx="1268173" cy="8351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089823"/>
              </p:ext>
            </p:extLst>
          </p:nvPr>
        </p:nvGraphicFramePr>
        <p:xfrm>
          <a:off x="907021" y="4653385"/>
          <a:ext cx="1000683" cy="7678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3" name="Rovnice" r:id="rId11" imgW="583947" imgH="444307" progId="Equation.3">
                  <p:embed/>
                </p:oleObj>
              </mc:Choice>
              <mc:Fallback>
                <p:oleObj name="Rovnice" r:id="rId11" imgW="583947" imgH="444307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7021" y="4653385"/>
                        <a:ext cx="1000683" cy="7678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949455"/>
              </p:ext>
            </p:extLst>
          </p:nvPr>
        </p:nvGraphicFramePr>
        <p:xfrm>
          <a:off x="930399" y="6110926"/>
          <a:ext cx="1418276" cy="685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4" name="Rovnice" r:id="rId13" imgW="825480" imgH="393480" progId="Equation.3">
                  <p:embed/>
                </p:oleObj>
              </mc:Choice>
              <mc:Fallback>
                <p:oleObj name="Rovnice" r:id="rId13" imgW="825480" imgH="39348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0399" y="6110926"/>
                        <a:ext cx="1418276" cy="685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380707"/>
              </p:ext>
            </p:extLst>
          </p:nvPr>
        </p:nvGraphicFramePr>
        <p:xfrm>
          <a:off x="3631653" y="6110926"/>
          <a:ext cx="1385561" cy="685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5" name="Rovnice" r:id="rId15" imgW="799753" imgH="393529" progId="Equation.3">
                  <p:embed/>
                </p:oleObj>
              </mc:Choice>
              <mc:Fallback>
                <p:oleObj name="Rovnice" r:id="rId15" imgW="799753" imgH="393529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1653" y="6110926"/>
                        <a:ext cx="1385561" cy="685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15435"/>
              </p:ext>
            </p:extLst>
          </p:nvPr>
        </p:nvGraphicFramePr>
        <p:xfrm>
          <a:off x="6300192" y="6095579"/>
          <a:ext cx="717798" cy="71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6" name="Rovnice" r:id="rId17" imgW="419040" imgH="419040" progId="Equation.3">
                  <p:embed/>
                </p:oleObj>
              </mc:Choice>
              <mc:Fallback>
                <p:oleObj name="Rovnice" r:id="rId17" imgW="419040" imgH="41904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6095579"/>
                        <a:ext cx="717798" cy="7177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nevodivém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sp>
        <p:nvSpPr>
          <p:cNvPr id="3" name="Obdélník 2"/>
          <p:cNvSpPr/>
          <p:nvPr/>
        </p:nvSpPr>
        <p:spPr>
          <a:xfrm>
            <a:off x="821039" y="1505875"/>
            <a:ext cx="8287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V nevodivém prostředí přechází rovnice na následující tvar.</a:t>
            </a:r>
            <a:endParaRPr lang="cs-CZ" sz="1800" baseline="0" dirty="0"/>
          </a:p>
        </p:txBody>
      </p:sp>
      <p:sp>
        <p:nvSpPr>
          <p:cNvPr id="21" name="Obdélník 20"/>
          <p:cNvSpPr/>
          <p:nvPr/>
        </p:nvSpPr>
        <p:spPr>
          <a:xfrm>
            <a:off x="821039" y="2924944"/>
            <a:ext cx="82874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Rovnice definuje vztah platný pro rychlost světla ve vakuu.</a:t>
            </a:r>
            <a:endParaRPr lang="cs-CZ" sz="1800" baseline="0" dirty="0"/>
          </a:p>
        </p:txBody>
      </p:sp>
      <p:sp>
        <p:nvSpPr>
          <p:cNvPr id="22" name="Obdélník 21"/>
          <p:cNvSpPr/>
          <p:nvPr/>
        </p:nvSpPr>
        <p:spPr>
          <a:xfrm>
            <a:off x="792087" y="4283804"/>
            <a:ext cx="8388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Vztah definuje rychlost šíření elektromagnetických vln v nevodivém prostředí</a:t>
            </a:r>
            <a:endParaRPr lang="cs-CZ" sz="1800" baseline="0" dirty="0"/>
          </a:p>
        </p:txBody>
      </p:sp>
      <p:sp>
        <p:nvSpPr>
          <p:cNvPr id="23" name="Obdélník 22"/>
          <p:cNvSpPr/>
          <p:nvPr/>
        </p:nvSpPr>
        <p:spPr>
          <a:xfrm>
            <a:off x="821039" y="5445224"/>
            <a:ext cx="82874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Vztah pak definuje vlnovou délku v závislosti na rychlosti a frekvenci elektromagnetického vlnění.</a:t>
            </a:r>
            <a:endParaRPr lang="cs-CZ" sz="1800" baseline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nevodivém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0" y="2276872"/>
            <a:ext cx="9180000" cy="3060000"/>
          </a:xfrm>
          <a:prstGeom prst="rect">
            <a:avLst/>
          </a:prstGeom>
        </p:spPr>
      </p:pic>
      <p:sp>
        <p:nvSpPr>
          <p:cNvPr id="4" name="Obdélník 3"/>
          <p:cNvSpPr/>
          <p:nvPr/>
        </p:nvSpPr>
        <p:spPr>
          <a:xfrm>
            <a:off x="0" y="5589240"/>
            <a:ext cx="9144000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https://www.geogebra.org/material/simple/id/1038329#material/7594</a:t>
            </a:r>
          </a:p>
        </p:txBody>
      </p:sp>
      <p:sp>
        <p:nvSpPr>
          <p:cNvPr id="5" name="Obdélník 4"/>
          <p:cNvSpPr/>
          <p:nvPr/>
        </p:nvSpPr>
        <p:spPr>
          <a:xfrm>
            <a:off x="-18000" y="6021288"/>
            <a:ext cx="9162000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/>
              <a:t>https://www.geogebra.org/material/simple/id/71846#material/7122</a:t>
            </a:r>
          </a:p>
        </p:txBody>
      </p:sp>
    </p:spTree>
    <p:extLst>
      <p:ext uri="{BB962C8B-B14F-4D97-AF65-F5344CB8AC3E}">
        <p14:creationId xmlns:p14="http://schemas.microsoft.com/office/powerpoint/2010/main" val="26079819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nevodivém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" y="1196752"/>
            <a:ext cx="9144000" cy="528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273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970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568416"/>
              </p:ext>
            </p:extLst>
          </p:nvPr>
        </p:nvGraphicFramePr>
        <p:xfrm>
          <a:off x="755650" y="1628800"/>
          <a:ext cx="645760" cy="382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2" name="Rovnice" r:id="rId3" imgW="368140" imgH="203112" progId="Equation.3">
                  <p:embed/>
                </p:oleObj>
              </mc:Choice>
              <mc:Fallback>
                <p:oleObj name="Rovnice" r:id="rId3" imgW="368140" imgH="203112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628800"/>
                        <a:ext cx="645760" cy="3822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351083"/>
              </p:ext>
            </p:extLst>
          </p:nvPr>
        </p:nvGraphicFramePr>
        <p:xfrm>
          <a:off x="755650" y="2204864"/>
          <a:ext cx="977692" cy="297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3" name="Rovnice" r:id="rId5" imgW="558558" imgH="165028" progId="Equation.3">
                  <p:embed/>
                </p:oleObj>
              </mc:Choice>
              <mc:Fallback>
                <p:oleObj name="Rovnice" r:id="rId5" imgW="558558" imgH="165028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204864"/>
                        <a:ext cx="977692" cy="2977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17116"/>
              </p:ext>
            </p:extLst>
          </p:nvPr>
        </p:nvGraphicFramePr>
        <p:xfrm>
          <a:off x="755649" y="2636912"/>
          <a:ext cx="1359916" cy="4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4" name="Rovnice" r:id="rId7" imgW="774364" imgH="228501" progId="Equation.3">
                  <p:embed/>
                </p:oleObj>
              </mc:Choice>
              <mc:Fallback>
                <p:oleObj name="Rovnice" r:id="rId7" imgW="774364" imgH="228501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49" y="2636912"/>
                        <a:ext cx="1359916" cy="4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557461"/>
              </p:ext>
            </p:extLst>
          </p:nvPr>
        </p:nvGraphicFramePr>
        <p:xfrm>
          <a:off x="755649" y="3284984"/>
          <a:ext cx="1888999" cy="4647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5" name="Rovnice" r:id="rId9" imgW="1066337" imgH="266584" progId="Equation.3">
                  <p:embed/>
                </p:oleObj>
              </mc:Choice>
              <mc:Fallback>
                <p:oleObj name="Rovnice" r:id="rId9" imgW="1066337" imgH="266584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49" y="3284984"/>
                        <a:ext cx="1888999" cy="4647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0491682"/>
              </p:ext>
            </p:extLst>
          </p:nvPr>
        </p:nvGraphicFramePr>
        <p:xfrm>
          <a:off x="755650" y="3940989"/>
          <a:ext cx="2055972" cy="7121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6" name="Rovnice" r:id="rId11" imgW="1193800" imgH="419100" progId="Equation.3">
                  <p:embed/>
                </p:oleObj>
              </mc:Choice>
              <mc:Fallback>
                <p:oleObj name="Rovnice" r:id="rId11" imgW="11938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940989"/>
                        <a:ext cx="2055972" cy="7121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9806879"/>
              </p:ext>
            </p:extLst>
          </p:nvPr>
        </p:nvGraphicFramePr>
        <p:xfrm>
          <a:off x="755650" y="4797152"/>
          <a:ext cx="2088158" cy="762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7" name="Rovnice" r:id="rId13" imgW="1205977" imgH="444307" progId="Equation.3">
                  <p:embed/>
                </p:oleObj>
              </mc:Choice>
              <mc:Fallback>
                <p:oleObj name="Rovnice" r:id="rId13" imgW="1205977" imgH="444307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97152"/>
                        <a:ext cx="2088158" cy="762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223378"/>
              </p:ext>
            </p:extLst>
          </p:nvPr>
        </p:nvGraphicFramePr>
        <p:xfrm>
          <a:off x="4613383" y="2858710"/>
          <a:ext cx="1294581" cy="9117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8" name="Rovnice" r:id="rId15" imgW="685800" imgH="469900" progId="Equation.3">
                  <p:embed/>
                </p:oleObj>
              </mc:Choice>
              <mc:Fallback>
                <p:oleObj name="Rovnice" r:id="rId15" imgW="685800" imgH="4699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383" y="2858710"/>
                        <a:ext cx="1294581" cy="9117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4211960" y="1700808"/>
            <a:ext cx="460414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indent="228600" algn="just">
              <a:tabLst>
                <a:tab pos="5715000" algn="r"/>
              </a:tabLst>
              <a:defRPr/>
            </a:pPr>
            <a:r>
              <a:rPr lang="cs-CZ" baseline="0" dirty="0" smtClean="0">
                <a:latin typeface="+mj-lt"/>
                <a:ea typeface="Times New Roman" pitchFamily="18" charset="0"/>
                <a:cs typeface="Arial" pitchFamily="34" charset="0"/>
              </a:rPr>
              <a:t>Následujícím vztahem </a:t>
            </a:r>
            <a:r>
              <a:rPr lang="cs-CZ" baseline="0" dirty="0">
                <a:latin typeface="+mj-lt"/>
                <a:ea typeface="Times New Roman" pitchFamily="18" charset="0"/>
                <a:cs typeface="Arial" pitchFamily="34" charset="0"/>
              </a:rPr>
              <a:t>je definována </a:t>
            </a:r>
            <a:endParaRPr lang="cs-CZ" baseline="0" dirty="0" smtClean="0">
              <a:latin typeface="+mj-lt"/>
              <a:ea typeface="Times New Roman" pitchFamily="18" charset="0"/>
              <a:cs typeface="Arial" pitchFamily="34" charset="0"/>
            </a:endParaRPr>
          </a:p>
          <a:p>
            <a:pPr indent="228600" algn="just">
              <a:tabLst>
                <a:tab pos="5715000" algn="r"/>
              </a:tabLst>
              <a:defRPr/>
            </a:pPr>
            <a:r>
              <a:rPr lang="cs-CZ" b="1" baseline="0" dirty="0" smtClean="0">
                <a:latin typeface="+mj-lt"/>
                <a:ea typeface="Times New Roman" pitchFamily="18" charset="0"/>
                <a:cs typeface="Arial" pitchFamily="34" charset="0"/>
              </a:rPr>
              <a:t>hloubka vniku </a:t>
            </a:r>
          </a:p>
          <a:p>
            <a:pPr indent="228600" algn="just">
              <a:tabLst>
                <a:tab pos="5715000" algn="r"/>
              </a:tabLst>
              <a:defRPr/>
            </a:pPr>
            <a:r>
              <a:rPr lang="cs-CZ" baseline="0" dirty="0" smtClean="0">
                <a:latin typeface="+mj-lt"/>
                <a:ea typeface="Times New Roman" pitchFamily="18" charset="0"/>
                <a:cs typeface="Arial" pitchFamily="34" charset="0"/>
              </a:rPr>
              <a:t>naindukovaných </a:t>
            </a:r>
            <a:r>
              <a:rPr lang="cs-CZ" baseline="0" dirty="0">
                <a:latin typeface="+mj-lt"/>
                <a:ea typeface="Times New Roman" pitchFamily="18" charset="0"/>
                <a:cs typeface="Arial" pitchFamily="34" charset="0"/>
              </a:rPr>
              <a:t>proudů.</a:t>
            </a:r>
            <a:endParaRPr lang="cs-CZ" baseline="0" dirty="0">
              <a:latin typeface="+mj-lt"/>
              <a:cs typeface="Arial" pitchFamily="34" charset="0"/>
            </a:endParaRPr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sp>
        <p:nvSpPr>
          <p:cNvPr id="2" name="TextovéPole 1"/>
          <p:cNvSpPr txBox="1"/>
          <p:nvPr/>
        </p:nvSpPr>
        <p:spPr>
          <a:xfrm>
            <a:off x="755649" y="912238"/>
            <a:ext cx="8316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baseline="0" dirty="0">
                <a:ea typeface="Times New Roman" pitchFamily="18" charset="0"/>
                <a:cs typeface="Arial" pitchFamily="34" charset="0"/>
              </a:rPr>
              <a:t>Pokud budeme uvažovat vodivé prostředí, můžeme člen s </a:t>
            </a:r>
            <a:r>
              <a:rPr lang="cs-CZ" sz="1800" baseline="0" dirty="0">
                <a:ea typeface="Times New Roman" pitchFamily="18" charset="0"/>
                <a:cs typeface="Arial" pitchFamily="34" charset="0"/>
                <a:sym typeface="Symbol" pitchFamily="18" charset="2"/>
              </a:rPr>
              <a:t></a:t>
            </a:r>
            <a:r>
              <a:rPr lang="cs-CZ" sz="1800" baseline="0" dirty="0">
                <a:ea typeface="Times New Roman" pitchFamily="18" charset="0"/>
                <a:cs typeface="Arial" pitchFamily="34" charset="0"/>
              </a:rPr>
              <a:t> v rovnici zanedbat jelikož pro frekvence užívané při indukčních ohřevech platí</a:t>
            </a:r>
            <a:endParaRPr lang="cs-CZ" sz="1800" dirty="0"/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04694"/>
              </p:ext>
            </p:extLst>
          </p:nvPr>
        </p:nvGraphicFramePr>
        <p:xfrm>
          <a:off x="4613383" y="3861048"/>
          <a:ext cx="27940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59" name="Rovnice" r:id="rId17" imgW="1714320" imgH="241200" progId="Equation.3">
                  <p:embed/>
                </p:oleObj>
              </mc:Choice>
              <mc:Fallback>
                <p:oleObj name="Rovnice" r:id="rId17" imgW="17143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383" y="3861048"/>
                        <a:ext cx="27940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915683"/>
              </p:ext>
            </p:extLst>
          </p:nvPr>
        </p:nvGraphicFramePr>
        <p:xfrm>
          <a:off x="4437063" y="5526088"/>
          <a:ext cx="314801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0" name="Rovnice" r:id="rId19" imgW="1930320" imgH="355320" progId="Equation.3">
                  <p:embed/>
                </p:oleObj>
              </mc:Choice>
              <mc:Fallback>
                <p:oleObj name="Rovnice" r:id="rId19" imgW="193032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5526088"/>
                        <a:ext cx="3148012" cy="569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601657"/>
              </p:ext>
            </p:extLst>
          </p:nvPr>
        </p:nvGraphicFramePr>
        <p:xfrm>
          <a:off x="5097463" y="4337794"/>
          <a:ext cx="1820862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1" name="Rovnice" r:id="rId21" imgW="1117440" imgH="241200" progId="Equation.3">
                  <p:embed/>
                </p:oleObj>
              </mc:Choice>
              <mc:Fallback>
                <p:oleObj name="Rovnice" r:id="rId21" imgW="1117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7463" y="4337794"/>
                        <a:ext cx="1820862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3709000"/>
              </p:ext>
            </p:extLst>
          </p:nvPr>
        </p:nvGraphicFramePr>
        <p:xfrm>
          <a:off x="4560888" y="6100763"/>
          <a:ext cx="2900362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62" name="Rovnice" r:id="rId23" imgW="1777680" imgH="419040" progId="Equation.3">
                  <p:embed/>
                </p:oleObj>
              </mc:Choice>
              <mc:Fallback>
                <p:oleObj name="Rovnice" r:id="rId23" imgW="177768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60888" y="6100763"/>
                        <a:ext cx="2900362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ovéPole 20"/>
          <p:cNvSpPr txBox="1"/>
          <p:nvPr/>
        </p:nvSpPr>
        <p:spPr>
          <a:xfrm>
            <a:off x="3059832" y="5045114"/>
            <a:ext cx="6078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aseline="0" dirty="0" smtClean="0"/>
              <a:t>Po vyřešení výše uvedení </a:t>
            </a:r>
            <a:r>
              <a:rPr lang="cs-CZ" baseline="0" dirty="0" err="1" smtClean="0"/>
              <a:t>dif</a:t>
            </a:r>
            <a:r>
              <a:rPr lang="cs-CZ" baseline="0" dirty="0" smtClean="0"/>
              <a:t>. rovnice v případě 1D:</a:t>
            </a:r>
            <a:endParaRPr lang="cs-CZ" baseline="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968"/>
            <a:ext cx="9144000" cy="5807031"/>
          </a:xfrm>
          <a:prstGeom prst="rect">
            <a:avLst/>
          </a:prstGeom>
        </p:spPr>
      </p:pic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– průběh pro stěnu V.T.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968"/>
            <a:ext cx="6228184" cy="1587711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88" y="4005064"/>
            <a:ext cx="2083511" cy="284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961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100-10000 Hz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52" y="813676"/>
            <a:ext cx="7821695" cy="60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083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100-100 000 Hz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" y="836712"/>
            <a:ext cx="9144000" cy="6021288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2376264" cy="328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4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10 000 Hz - Maxwell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7" name="rovinna_stena_HaJ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96752"/>
            <a:ext cx="9144000" cy="527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13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75" y="807946"/>
            <a:ext cx="5796649" cy="605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668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00" y="1098000"/>
            <a:ext cx="5632000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8077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945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946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1946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083400"/>
              </p:ext>
            </p:extLst>
          </p:nvPr>
        </p:nvGraphicFramePr>
        <p:xfrm>
          <a:off x="881062" y="836712"/>
          <a:ext cx="1674714" cy="71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3" name="Rovnice" r:id="rId3" imgW="1015920" imgH="444240" progId="Equation.3">
                  <p:embed/>
                </p:oleObj>
              </mc:Choice>
              <mc:Fallback>
                <p:oleObj name="Rovnice" r:id="rId3" imgW="1015920" imgH="44424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2" y="836712"/>
                        <a:ext cx="1674714" cy="71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6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bmk="">
                <a:latin typeface="+mj-lt"/>
                <a:cs typeface="Arial" pitchFamily="34" charset="0"/>
              </a:rPr>
              <a:t>1. Maxwellova rovnice – Amperův zákon</a:t>
            </a:r>
          </a:p>
        </p:txBody>
      </p:sp>
      <p:pic>
        <p:nvPicPr>
          <p:cNvPr id="19463" name="Obrázek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2524125"/>
            <a:ext cx="4141787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ázek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5" y="2600401"/>
            <a:ext cx="3780000" cy="1947910"/>
          </a:xfrm>
          <a:prstGeom prst="rect">
            <a:avLst/>
          </a:prstGeom>
        </p:spPr>
      </p:pic>
      <p:sp>
        <p:nvSpPr>
          <p:cNvPr id="3" name="Obdélník 2"/>
          <p:cNvSpPr/>
          <p:nvPr/>
        </p:nvSpPr>
        <p:spPr>
          <a:xfrm>
            <a:off x="827088" y="1556792"/>
            <a:ext cx="8316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cs-CZ" sz="1800" baseline="0" dirty="0">
                <a:latin typeface="+mn-lt"/>
              </a:rPr>
              <a:t>vyjadřuje souvislost mezi cirkulací magnetické indukce </a:t>
            </a:r>
            <a:r>
              <a:rPr lang="cs-CZ" sz="1800" b="1" i="1" baseline="0" dirty="0">
                <a:latin typeface="+mn-lt"/>
              </a:rPr>
              <a:t>B </a:t>
            </a:r>
            <a:r>
              <a:rPr lang="cs-CZ" sz="1800" baseline="0" dirty="0">
                <a:latin typeface="+mn-lt"/>
              </a:rPr>
              <a:t>podél uzavřené orientované křivky a </a:t>
            </a:r>
            <a:r>
              <a:rPr lang="cs-CZ" sz="1800" baseline="0" dirty="0" smtClean="0">
                <a:latin typeface="+mn-lt"/>
              </a:rPr>
              <a:t>časovou změnou </a:t>
            </a:r>
            <a:r>
              <a:rPr lang="cs-CZ" sz="1800" baseline="0" dirty="0">
                <a:latin typeface="+mn-lt"/>
              </a:rPr>
              <a:t>toku elektrické intenzity </a:t>
            </a:r>
            <a:r>
              <a:rPr lang="el-GR" sz="1800" i="1" baseline="0" dirty="0" smtClean="0">
                <a:latin typeface="+mn-lt"/>
              </a:rPr>
              <a:t>Φ</a:t>
            </a:r>
            <a:r>
              <a:rPr lang="cs-CZ" sz="1800" i="1" baseline="0" dirty="0">
                <a:latin typeface="+mn-lt"/>
              </a:rPr>
              <a:t>E </a:t>
            </a:r>
            <a:r>
              <a:rPr lang="cs-CZ" sz="1800" baseline="0" dirty="0">
                <a:latin typeface="+mn-lt"/>
              </a:rPr>
              <a:t>= </a:t>
            </a:r>
            <a:r>
              <a:rPr lang="cs-CZ" sz="1800" baseline="0" dirty="0"/>
              <a:t>∫</a:t>
            </a:r>
            <a:r>
              <a:rPr lang="cs-CZ" sz="1800" dirty="0"/>
              <a:t>s</a:t>
            </a:r>
            <a:r>
              <a:rPr lang="cs-CZ" sz="1800" baseline="0" dirty="0" smtClean="0"/>
              <a:t> </a:t>
            </a:r>
            <a:r>
              <a:rPr lang="cs-CZ" sz="1800" b="1" i="1" baseline="0" dirty="0" smtClean="0">
                <a:latin typeface="+mn-lt"/>
              </a:rPr>
              <a:t>E </a:t>
            </a:r>
            <a:r>
              <a:rPr lang="cs-CZ" sz="1800" baseline="0" dirty="0">
                <a:latin typeface="+mn-lt"/>
              </a:rPr>
              <a:t>· </a:t>
            </a:r>
            <a:r>
              <a:rPr lang="cs-CZ" sz="1800" baseline="0" dirty="0" err="1">
                <a:latin typeface="+mn-lt"/>
              </a:rPr>
              <a:t>d</a:t>
            </a:r>
            <a:r>
              <a:rPr lang="cs-CZ" sz="1800" b="1" i="1" baseline="0" dirty="0" err="1">
                <a:latin typeface="+mn-lt"/>
              </a:rPr>
              <a:t>S</a:t>
            </a:r>
            <a:r>
              <a:rPr lang="cs-CZ" sz="1800" b="1" i="1" baseline="0" dirty="0">
                <a:latin typeface="+mn-lt"/>
              </a:rPr>
              <a:t> </a:t>
            </a:r>
            <a:r>
              <a:rPr lang="cs-CZ" sz="1800" baseline="0" dirty="0">
                <a:latin typeface="+mn-lt"/>
              </a:rPr>
              <a:t>plochou ohraničenou touto křivkou a celkovým </a:t>
            </a:r>
            <a:r>
              <a:rPr lang="cs-CZ" sz="1800" baseline="0" dirty="0" smtClean="0">
                <a:latin typeface="+mn-lt"/>
              </a:rPr>
              <a:t>proudem procházejícím </a:t>
            </a:r>
            <a:r>
              <a:rPr lang="cs-CZ" sz="1800" baseline="0" dirty="0">
                <a:latin typeface="+mn-lt"/>
              </a:rPr>
              <a:t>touto plochou</a:t>
            </a:r>
            <a:r>
              <a:rPr lang="cs-CZ" sz="1800" baseline="0" dirty="0" smtClean="0">
                <a:latin typeface="+mn-lt"/>
              </a:rPr>
              <a:t>. (obrázky vlevo </a:t>
            </a:r>
            <a:r>
              <a:rPr lang="cs-CZ" sz="1800" baseline="0" dirty="0" err="1" smtClean="0">
                <a:latin typeface="+mn-lt"/>
              </a:rPr>
              <a:t>kvazistacionární</a:t>
            </a:r>
            <a:r>
              <a:rPr lang="cs-CZ" sz="1800" baseline="0" dirty="0" smtClean="0">
                <a:latin typeface="+mn-lt"/>
              </a:rPr>
              <a:t> případ)</a:t>
            </a:r>
            <a:endParaRPr lang="cs-CZ" sz="1800" dirty="0">
              <a:latin typeface="+mn-lt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" y="4496809"/>
            <a:ext cx="3780000" cy="236119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32" y="766133"/>
            <a:ext cx="3624135" cy="609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441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" y="1340768"/>
            <a:ext cx="9144000" cy="50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43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V.T</a:t>
            </a:r>
            <a:r>
              <a:rPr lang="cs-CZ" baseline="0" dirty="0" smtClean="0" bmk="">
                <a:cs typeface="Arial" pitchFamily="34" charset="0"/>
              </a:rPr>
              <a:t>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684" y="835015"/>
            <a:ext cx="6520631" cy="602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49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523" y="765440"/>
            <a:ext cx="6258953" cy="6092560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10" y="4293096"/>
            <a:ext cx="1789290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217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76" y="797610"/>
            <a:ext cx="5638647" cy="606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915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98" y="775672"/>
            <a:ext cx="5447203" cy="60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896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565" y="790364"/>
            <a:ext cx="3642869" cy="60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522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970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6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smtClean="0" bmk="">
                <a:latin typeface="+mj-lt"/>
                <a:cs typeface="Arial" pitchFamily="34" charset="0"/>
              </a:rPr>
              <a:t>Odvození vlnové rovnice z Maxwell. rovnic </a:t>
            </a:r>
            <a:r>
              <a:rPr lang="cs-CZ" b="1" baseline="0" dirty="0" bmk="">
                <a:latin typeface="+mj-lt"/>
                <a:cs typeface="Arial" pitchFamily="34" charset="0"/>
              </a:rPr>
              <a:t>v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diferenciálním tvaru</a:t>
            </a:r>
            <a:endParaRPr lang="cs-CZ" b="1" baseline="0" dirty="0" bmk="">
              <a:latin typeface="+mj-lt"/>
              <a:cs typeface="Arial" pitchFamily="34" charset="0"/>
            </a:endParaRP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Vlnová rovnice v elektricky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vodivém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prostředí </a:t>
            </a:r>
            <a:r>
              <a:rPr lang="cs-CZ" baseline="0" dirty="0" smtClean="0" bmk="">
                <a:cs typeface="Arial" pitchFamily="34" charset="0"/>
              </a:rPr>
              <a:t>– </a:t>
            </a:r>
            <a:r>
              <a:rPr lang="cs-CZ" baseline="0" dirty="0" bmk="">
                <a:cs typeface="Arial" pitchFamily="34" charset="0"/>
              </a:rPr>
              <a:t>průběh pro stěnu </a:t>
            </a:r>
            <a:r>
              <a:rPr lang="cs-CZ" baseline="0" dirty="0" smtClean="0" bmk="">
                <a:cs typeface="Arial" pitchFamily="34" charset="0"/>
              </a:rPr>
              <a:t>M.T.</a:t>
            </a:r>
            <a:endParaRPr lang="cs-CZ" baseline="0" dirty="0" bmk="">
              <a:cs typeface="Arial" pitchFamily="34" charset="0"/>
            </a:endParaRPr>
          </a:p>
        </p:txBody>
      </p:sp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47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413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Zástupný symbol pro obsah 1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4997450"/>
          </a:xfrm>
        </p:spPr>
        <p:txBody>
          <a:bodyPr/>
          <a:lstStyle/>
          <a:p>
            <a:r>
              <a:rPr lang="cs-CZ" altLang="cs-CZ" dirty="0" smtClean="0"/>
              <a:t>Použitá literatura:</a:t>
            </a:r>
          </a:p>
          <a:p>
            <a:pPr lvl="1"/>
            <a:r>
              <a:rPr lang="en-US" sz="2400" dirty="0"/>
              <a:t>Halliday, D., Resnick, R., Walker, J.: </a:t>
            </a:r>
            <a:r>
              <a:rPr lang="en-US" sz="2400" dirty="0" err="1" smtClean="0"/>
              <a:t>Fyzika</a:t>
            </a:r>
            <a:endParaRPr lang="cs-CZ" sz="2400" dirty="0" smtClean="0"/>
          </a:p>
          <a:p>
            <a:pPr lvl="1"/>
            <a:r>
              <a:rPr lang="cs-CZ" sz="2400" dirty="0" smtClean="0"/>
              <a:t>Langer E.: Teorie indukčního a dielektrického tepla</a:t>
            </a:r>
          </a:p>
          <a:p>
            <a:pPr lvl="1"/>
            <a:r>
              <a:rPr lang="cs-CZ" altLang="cs-CZ" sz="2400" dirty="0" smtClean="0"/>
              <a:t>ANSYS Maxwell 2015.2</a:t>
            </a:r>
          </a:p>
          <a:p>
            <a:pPr lvl="1"/>
            <a:r>
              <a:rPr lang="cs-CZ" altLang="cs-CZ" sz="2400" dirty="0" err="1" smtClean="0"/>
              <a:t>Mathematica</a:t>
            </a:r>
            <a:r>
              <a:rPr lang="cs-CZ" altLang="cs-CZ" sz="2400" dirty="0" smtClean="0"/>
              <a:t> 10</a:t>
            </a:r>
          </a:p>
          <a:p>
            <a:pPr lvl="1"/>
            <a:r>
              <a:rPr lang="cs-CZ" altLang="cs-CZ" sz="2400" dirty="0" smtClean="0"/>
              <a:t>ANSYS FEA</a:t>
            </a:r>
          </a:p>
          <a:p>
            <a:pPr lvl="1"/>
            <a:r>
              <a:rPr lang="en-US" altLang="cs-CZ" sz="2400" dirty="0" smtClean="0"/>
              <a:t>Mayer</a:t>
            </a:r>
            <a:r>
              <a:rPr lang="cs-CZ" altLang="cs-CZ" sz="2400" dirty="0" smtClean="0"/>
              <a:t>,</a:t>
            </a:r>
            <a:r>
              <a:rPr lang="en-US" altLang="cs-CZ" sz="2400" dirty="0" smtClean="0"/>
              <a:t> </a:t>
            </a:r>
            <a:r>
              <a:rPr lang="en-US" altLang="cs-CZ" sz="2400" dirty="0"/>
              <a:t>D.</a:t>
            </a:r>
            <a:r>
              <a:rPr lang="cs-CZ" altLang="cs-CZ" sz="2400" dirty="0"/>
              <a:t>: Teorie elektromagnetického </a:t>
            </a:r>
            <a:r>
              <a:rPr lang="cs-CZ" altLang="cs-CZ" sz="2400" dirty="0" smtClean="0"/>
              <a:t>pole</a:t>
            </a:r>
          </a:p>
          <a:p>
            <a:pPr lvl="1"/>
            <a:r>
              <a:rPr lang="cs-CZ" altLang="cs-CZ" sz="2400" dirty="0" smtClean="0"/>
              <a:t>Benešová, Z.: Příklady z elektromagnetického pole (upřesnit)</a:t>
            </a:r>
          </a:p>
          <a:p>
            <a:pPr lvl="1"/>
            <a:endParaRPr lang="cs-CZ" altLang="cs-CZ" sz="2400" dirty="0" smtClean="0"/>
          </a:p>
          <a:p>
            <a:pPr lvl="1"/>
            <a:endParaRPr lang="cs-CZ" altLang="cs-CZ" sz="2400" dirty="0" smtClean="0"/>
          </a:p>
          <a:p>
            <a:endParaRPr lang="cs-CZ" altLang="cs-CZ" sz="2800" dirty="0" smtClean="0"/>
          </a:p>
        </p:txBody>
      </p:sp>
      <p:sp>
        <p:nvSpPr>
          <p:cNvPr id="137219" name="Nadpis 4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cs-CZ" altLang="cs-CZ" dirty="0" smtClean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4205697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0" y="138899"/>
            <a:ext cx="9144000" cy="50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 eaLnBrk="1" hangingPunct="1">
              <a:defRPr/>
            </a:pPr>
            <a:r>
              <a:rPr lang="cs-CZ" b="1" baseline="0" dirty="0" smtClean="0" bmk="_Toc229770882">
                <a:cs typeface="Arial" pitchFamily="34" charset="0"/>
              </a:rPr>
              <a:t>Doplňující materiály</a:t>
            </a:r>
            <a:endParaRPr lang="cs-CZ" baseline="0" dirty="0" bmk="_Toc229770882">
              <a:cs typeface="Arial" pitchFamily="34" charset="0"/>
            </a:endParaRPr>
          </a:p>
        </p:txBody>
      </p:sp>
      <p:pic>
        <p:nvPicPr>
          <p:cNvPr id="5" name="Obráze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08" y="692696"/>
            <a:ext cx="4301983" cy="61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715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0484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graphicFrame>
        <p:nvGraphicFramePr>
          <p:cNvPr id="20485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4744375"/>
              </p:ext>
            </p:extLst>
          </p:nvPr>
        </p:nvGraphicFramePr>
        <p:xfrm>
          <a:off x="827088" y="908050"/>
          <a:ext cx="1472529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9" name="Rovnice" r:id="rId3" imgW="850531" imgH="444307" progId="Equation.3">
                  <p:embed/>
                </p:oleObj>
              </mc:Choice>
              <mc:Fallback>
                <p:oleObj name="Rovnice" r:id="rId3" imgW="850531" imgH="444307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908050"/>
                        <a:ext cx="1472529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bmk="">
                <a:latin typeface="+mj-lt"/>
                <a:cs typeface="Arial" pitchFamily="34" charset="0"/>
              </a:rPr>
              <a:t>2. Maxwellova rovnice – Faradayův zákon</a:t>
            </a:r>
          </a:p>
        </p:txBody>
      </p:sp>
      <p:sp>
        <p:nvSpPr>
          <p:cNvPr id="13" name="Obdélník 12"/>
          <p:cNvSpPr/>
          <p:nvPr/>
        </p:nvSpPr>
        <p:spPr>
          <a:xfrm>
            <a:off x="827089" y="1652588"/>
            <a:ext cx="38084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cs-CZ" sz="1800" baseline="0" dirty="0"/>
              <a:t>vyjadřuje souvislost mezi cirkulaci </a:t>
            </a:r>
            <a:r>
              <a:rPr lang="cs-CZ" sz="1800" baseline="0" dirty="0" smtClean="0"/>
              <a:t>intenzity elektrického </a:t>
            </a:r>
            <a:r>
              <a:rPr lang="it-IT" sz="1800" baseline="0" dirty="0"/>
              <a:t>pole </a:t>
            </a:r>
            <a:r>
              <a:rPr lang="it-IT" sz="1800" b="1" i="1" baseline="0" dirty="0"/>
              <a:t>E </a:t>
            </a:r>
            <a:r>
              <a:rPr lang="it-IT" sz="1800" baseline="0" dirty="0" smtClean="0"/>
              <a:t>pod</a:t>
            </a:r>
            <a:r>
              <a:rPr lang="cs-CZ" sz="1800" baseline="0" dirty="0"/>
              <a:t>é</a:t>
            </a:r>
            <a:r>
              <a:rPr lang="it-IT" sz="1800" baseline="0" dirty="0"/>
              <a:t>l uzavřen</a:t>
            </a:r>
            <a:r>
              <a:rPr lang="cs-CZ" sz="1800" baseline="0" dirty="0"/>
              <a:t>é</a:t>
            </a:r>
            <a:r>
              <a:rPr lang="it-IT" sz="1800" baseline="0" dirty="0"/>
              <a:t> orientovan</a:t>
            </a:r>
            <a:r>
              <a:rPr lang="cs-CZ" sz="1800" baseline="0" dirty="0"/>
              <a:t>é</a:t>
            </a:r>
            <a:r>
              <a:rPr lang="it-IT" sz="1800" baseline="0" dirty="0"/>
              <a:t> </a:t>
            </a:r>
            <a:r>
              <a:rPr lang="it-IT" sz="1800" baseline="0" dirty="0" smtClean="0"/>
              <a:t>křivky</a:t>
            </a:r>
            <a:r>
              <a:rPr lang="cs-CZ" sz="1800" baseline="0" dirty="0" smtClean="0"/>
              <a:t> a </a:t>
            </a:r>
            <a:r>
              <a:rPr lang="cs-CZ" sz="1800" baseline="0" dirty="0"/>
              <a:t>časovou změnou indukčního magnetického toku </a:t>
            </a:r>
            <a:r>
              <a:rPr lang="el-GR" sz="1800" i="1" baseline="0" dirty="0" smtClean="0"/>
              <a:t>Φ</a:t>
            </a:r>
            <a:r>
              <a:rPr lang="cs-CZ" sz="1800" i="1" baseline="0" dirty="0"/>
              <a:t>B </a:t>
            </a:r>
            <a:r>
              <a:rPr lang="cs-CZ" sz="1800" baseline="0" dirty="0" smtClean="0"/>
              <a:t>=</a:t>
            </a:r>
            <a:r>
              <a:rPr lang="cs-CZ" sz="1800" baseline="0" dirty="0"/>
              <a:t> </a:t>
            </a:r>
            <a:r>
              <a:rPr lang="cs-CZ" sz="1800" baseline="0" dirty="0" smtClean="0"/>
              <a:t>∫</a:t>
            </a:r>
            <a:r>
              <a:rPr lang="cs-CZ" sz="1800" dirty="0" smtClean="0"/>
              <a:t>s</a:t>
            </a:r>
            <a:r>
              <a:rPr lang="cs-CZ" sz="1800" baseline="0" dirty="0" smtClean="0"/>
              <a:t> </a:t>
            </a:r>
            <a:r>
              <a:rPr lang="cs-CZ" sz="1800" b="1" i="1" baseline="0" dirty="0"/>
              <a:t>B </a:t>
            </a:r>
            <a:r>
              <a:rPr lang="cs-CZ" sz="1800" baseline="0" dirty="0"/>
              <a:t>· </a:t>
            </a:r>
            <a:r>
              <a:rPr lang="cs-CZ" sz="1800" baseline="0" dirty="0" err="1"/>
              <a:t>d</a:t>
            </a:r>
            <a:r>
              <a:rPr lang="cs-CZ" sz="1800" b="1" i="1" baseline="0" dirty="0" err="1"/>
              <a:t>S</a:t>
            </a:r>
            <a:r>
              <a:rPr lang="cs-CZ" sz="1800" b="1" i="1" baseline="0" dirty="0"/>
              <a:t> </a:t>
            </a:r>
            <a:r>
              <a:rPr lang="cs-CZ" sz="1800" baseline="0" dirty="0"/>
              <a:t>plochou ohraničenou touto </a:t>
            </a:r>
            <a:r>
              <a:rPr lang="cs-CZ" sz="1800" baseline="0" dirty="0" smtClean="0"/>
              <a:t>křivkou.</a:t>
            </a:r>
            <a:endParaRPr lang="cs-CZ" sz="1800" dirty="0">
              <a:latin typeface="+mn-lt"/>
            </a:endParaRPr>
          </a:p>
        </p:txBody>
      </p:sp>
      <p:pic>
        <p:nvPicPr>
          <p:cNvPr id="20488" name="Obrázek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38638"/>
            <a:ext cx="4767263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Obrázek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4338638"/>
            <a:ext cx="450850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Obrázek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1798638"/>
            <a:ext cx="45085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0" y="138899"/>
            <a:ext cx="9144000" cy="500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 eaLnBrk="1" hangingPunct="1">
              <a:defRPr/>
            </a:pPr>
            <a:r>
              <a:rPr lang="cs-CZ" b="1" baseline="0" dirty="0" smtClean="0" bmk="_Toc229770882">
                <a:cs typeface="Arial" pitchFamily="34" charset="0"/>
              </a:rPr>
              <a:t>Doplňující materiály</a:t>
            </a:r>
            <a:endParaRPr lang="cs-CZ" baseline="0" dirty="0" bmk="_Toc229770882">
              <a:cs typeface="Arial" pitchFamily="34" charset="0"/>
            </a:endParaRP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" y="908720"/>
            <a:ext cx="9111909" cy="558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289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21508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cs-CZ" altLang="cs-CZ" sz="2000"/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err="1" smtClean="0" bmk="">
                <a:latin typeface="+mj-lt"/>
                <a:cs typeface="Arial" pitchFamily="34" charset="0"/>
              </a:rPr>
              <a:t>Lenzův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zákon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  <p:pic>
        <p:nvPicPr>
          <p:cNvPr id="2151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055052"/>
            <a:ext cx="4760082" cy="2813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081" y="908051"/>
            <a:ext cx="4383919" cy="594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Obdélník 10"/>
          <p:cNvSpPr/>
          <p:nvPr/>
        </p:nvSpPr>
        <p:spPr>
          <a:xfrm>
            <a:off x="763587" y="908051"/>
            <a:ext cx="399649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800" baseline="0" dirty="0" smtClean="0"/>
              <a:t>Krátce poté, </a:t>
            </a:r>
            <a:r>
              <a:rPr lang="cs-CZ" sz="1800" baseline="0" dirty="0"/>
              <a:t>co Faraday objevil a formuloval </a:t>
            </a:r>
            <a:r>
              <a:rPr lang="cs-CZ" sz="1800" baseline="0" dirty="0" smtClean="0"/>
              <a:t>zákon elektromagnetické indukce</a:t>
            </a:r>
            <a:r>
              <a:rPr lang="cs-CZ" sz="1800" baseline="0" dirty="0"/>
              <a:t>, vyslovil Emil </a:t>
            </a:r>
            <a:r>
              <a:rPr lang="cs-CZ" sz="1800" baseline="0" dirty="0" err="1"/>
              <a:t>Lenz</a:t>
            </a:r>
            <a:r>
              <a:rPr lang="cs-CZ" sz="1800" baseline="0" dirty="0"/>
              <a:t> pravidlo — </a:t>
            </a:r>
            <a:r>
              <a:rPr lang="cs-CZ" sz="1800" baseline="0" dirty="0" smtClean="0"/>
              <a:t>nyní většinou nazývané </a:t>
            </a:r>
            <a:r>
              <a:rPr lang="cs-CZ" sz="1800" b="1" baseline="0" dirty="0" err="1"/>
              <a:t>Lenzův</a:t>
            </a:r>
            <a:r>
              <a:rPr lang="cs-CZ" sz="1800" b="1" baseline="0" dirty="0"/>
              <a:t> zákon </a:t>
            </a:r>
            <a:r>
              <a:rPr lang="cs-CZ" sz="1800" baseline="0" dirty="0"/>
              <a:t>— k </a:t>
            </a:r>
            <a:r>
              <a:rPr lang="cs-CZ" sz="1800" baseline="0" dirty="0" smtClean="0"/>
              <a:t>určovaní </a:t>
            </a:r>
            <a:r>
              <a:rPr lang="cs-CZ" sz="1800" baseline="0" dirty="0"/>
              <a:t>směru</a:t>
            </a:r>
          </a:p>
          <a:p>
            <a:r>
              <a:rPr lang="cs-CZ" sz="1800" baseline="0" dirty="0" smtClean="0"/>
              <a:t>indukovaného </a:t>
            </a:r>
            <a:r>
              <a:rPr lang="cs-CZ" sz="1800" baseline="0" dirty="0"/>
              <a:t>proudu ve smyčce</a:t>
            </a:r>
            <a:r>
              <a:rPr lang="cs-CZ" sz="1800" baseline="0" dirty="0" smtClean="0"/>
              <a:t>:</a:t>
            </a:r>
          </a:p>
          <a:p>
            <a:r>
              <a:rPr lang="cs-CZ" sz="1800" b="1" baseline="0" dirty="0" smtClean="0"/>
              <a:t>Indukovaný </a:t>
            </a:r>
            <a:r>
              <a:rPr lang="cs-CZ" sz="1800" b="1" baseline="0" dirty="0"/>
              <a:t>proud </a:t>
            </a:r>
            <a:r>
              <a:rPr lang="cs-CZ" sz="1800" b="1" baseline="0" dirty="0" smtClean="0"/>
              <a:t>má takový </a:t>
            </a:r>
            <a:r>
              <a:rPr lang="cs-CZ" sz="1800" b="1" baseline="0" dirty="0"/>
              <a:t>směr, že </a:t>
            </a:r>
            <a:r>
              <a:rPr lang="cs-CZ" sz="1800" b="1" baseline="0" dirty="0" smtClean="0"/>
              <a:t>magnetické </a:t>
            </a:r>
            <a:r>
              <a:rPr lang="cs-CZ" sz="1800" b="1" baseline="0" dirty="0"/>
              <a:t>pole</a:t>
            </a:r>
          </a:p>
          <a:p>
            <a:r>
              <a:rPr lang="cs-CZ" sz="1800" b="1" baseline="0" dirty="0" smtClean="0"/>
              <a:t>tímto </a:t>
            </a:r>
            <a:r>
              <a:rPr lang="cs-CZ" sz="1800" b="1" baseline="0" dirty="0"/>
              <a:t>proudem </a:t>
            </a:r>
            <a:r>
              <a:rPr lang="cs-CZ" sz="1800" b="1" baseline="0" dirty="0" smtClean="0"/>
              <a:t>vzbuzené působí </a:t>
            </a:r>
            <a:r>
              <a:rPr lang="cs-CZ" sz="1800" b="1" i="1" baseline="0" dirty="0"/>
              <a:t>proti změně </a:t>
            </a:r>
            <a:r>
              <a:rPr lang="cs-CZ" sz="1800" b="1" baseline="0" dirty="0" smtClean="0"/>
              <a:t>magnetického pole</a:t>
            </a:r>
            <a:r>
              <a:rPr lang="cs-CZ" sz="1800" b="1" baseline="0" dirty="0"/>
              <a:t>, </a:t>
            </a:r>
            <a:r>
              <a:rPr lang="cs-CZ" sz="1800" b="1" baseline="0" dirty="0" smtClean="0"/>
              <a:t>která </a:t>
            </a:r>
            <a:r>
              <a:rPr lang="cs-CZ" sz="1800" b="1" baseline="0" dirty="0"/>
              <a:t>proud indukovala</a:t>
            </a:r>
            <a:r>
              <a:rPr lang="cs-CZ" sz="1800" b="1" baseline="0" dirty="0" smtClean="0"/>
              <a:t>.</a:t>
            </a:r>
            <a:endParaRPr lang="cs-CZ" sz="1800" b="1" dirty="0">
              <a:latin typeface="+mn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56" y="1052736"/>
            <a:ext cx="4456944" cy="5805264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2736"/>
            <a:ext cx="4623991" cy="5805264"/>
          </a:xfrm>
          <a:prstGeom prst="rect">
            <a:avLst/>
          </a:prstGeom>
        </p:spPr>
      </p:pic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1. A 2</a:t>
            </a:r>
            <a:r>
              <a:rPr lang="cs-CZ" baseline="0" dirty="0" bmk="">
                <a:latin typeface="+mj-lt"/>
                <a:cs typeface="Arial" pitchFamily="34" charset="0"/>
              </a:rPr>
              <a:t>. Maxwellova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rovnice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594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015"/>
            <a:ext cx="4680000" cy="4476985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2381015"/>
            <a:ext cx="4320000" cy="4476985"/>
          </a:xfrm>
          <a:prstGeom prst="rect">
            <a:avLst/>
          </a:prstGeom>
        </p:spPr>
      </p:pic>
      <p:sp>
        <p:nvSpPr>
          <p:cNvPr id="6" name="Rectangle 32"/>
          <p:cNvSpPr>
            <a:spLocks noChangeArrowheads="1"/>
          </p:cNvSpPr>
          <p:nvPr/>
        </p:nvSpPr>
        <p:spPr bwMode="auto">
          <a:xfrm>
            <a:off x="0" y="0"/>
            <a:ext cx="9144000" cy="808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1. A 2</a:t>
            </a:r>
            <a:r>
              <a:rPr lang="cs-CZ" baseline="0" dirty="0" bmk="">
                <a:latin typeface="+mj-lt"/>
                <a:cs typeface="Arial" pitchFamily="34" charset="0"/>
              </a:rPr>
              <a:t>. Maxwellova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rovnice –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H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</a:t>
            </a:r>
            <a:r>
              <a:rPr lang="cs-CZ" baseline="0" dirty="0" bmk="">
                <a:cs typeface="Arial" pitchFamily="34" charset="0"/>
              </a:rPr>
              <a:t>(</a:t>
            </a:r>
            <a:r>
              <a:rPr lang="cs-CZ" baseline="0" dirty="0" smtClean="0" bmk="">
                <a:cs typeface="Arial" pitchFamily="34" charset="0"/>
              </a:rPr>
              <a:t>vlevo</a:t>
            </a:r>
            <a:r>
              <a:rPr lang="cs-CZ" baseline="0" dirty="0" bmk="">
                <a:cs typeface="Arial" pitchFamily="34" charset="0"/>
              </a:rPr>
              <a:t>)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a </a:t>
            </a:r>
            <a:r>
              <a:rPr lang="cs-CZ" b="1" baseline="0" dirty="0" smtClean="0" bmk="">
                <a:latin typeface="+mj-lt"/>
                <a:cs typeface="Arial" pitchFamily="34" charset="0"/>
              </a:rPr>
              <a:t>J</a:t>
            </a:r>
            <a:r>
              <a:rPr lang="cs-CZ" baseline="0" dirty="0" smtClean="0" bmk="">
                <a:latin typeface="+mj-lt"/>
                <a:cs typeface="Arial" pitchFamily="34" charset="0"/>
              </a:rPr>
              <a:t> v 3D</a:t>
            </a:r>
            <a:endParaRPr lang="cs-CZ" baseline="0" dirty="0" bmk="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89181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9585"/>
            <a:ext cx="4320000" cy="4295314"/>
          </a:xfrm>
          <a:prstGeom prst="rect">
            <a:avLst/>
          </a:prstGeom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000" y="2507817"/>
            <a:ext cx="4320000" cy="4357082"/>
          </a:xfrm>
          <a:prstGeom prst="rect">
            <a:avLst/>
          </a:prstGeom>
        </p:spPr>
      </p:pic>
      <p:sp>
        <p:nvSpPr>
          <p:cNvPr id="5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1. A 2</a:t>
            </a:r>
            <a:r>
              <a:rPr lang="cs-CZ" baseline="0" dirty="0" bmk="">
                <a:latin typeface="+mj-lt"/>
                <a:cs typeface="Arial" pitchFamily="34" charset="0"/>
              </a:rPr>
              <a:t>. Maxwellova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rovnice</a:t>
            </a:r>
            <a:r>
              <a:rPr lang="cs-CZ" baseline="0" dirty="0" bmk="">
                <a:cs typeface="Arial" pitchFamily="34" charset="0"/>
              </a:rPr>
              <a:t> – </a:t>
            </a:r>
            <a:r>
              <a:rPr lang="cs-CZ" b="1" baseline="0" dirty="0" bmk="">
                <a:cs typeface="Arial" pitchFamily="34" charset="0"/>
              </a:rPr>
              <a:t>H</a:t>
            </a:r>
            <a:r>
              <a:rPr lang="cs-CZ" baseline="0" dirty="0" bmk="">
                <a:cs typeface="Arial" pitchFamily="34" charset="0"/>
              </a:rPr>
              <a:t> (</a:t>
            </a:r>
            <a:r>
              <a:rPr lang="cs-CZ" baseline="0" dirty="0" smtClean="0" bmk="">
                <a:cs typeface="Arial" pitchFamily="34" charset="0"/>
              </a:rPr>
              <a:t>vlevo</a:t>
            </a:r>
            <a:r>
              <a:rPr lang="cs-CZ" baseline="0" dirty="0" bmk="">
                <a:cs typeface="Arial" pitchFamily="34" charset="0"/>
              </a:rPr>
              <a:t>) </a:t>
            </a:r>
            <a:r>
              <a:rPr lang="cs-CZ" baseline="0" dirty="0" smtClean="0" bmk="">
                <a:cs typeface="Arial" pitchFamily="34" charset="0"/>
              </a:rPr>
              <a:t>a </a:t>
            </a:r>
            <a:r>
              <a:rPr lang="cs-CZ" b="1" baseline="0" dirty="0" bmk="">
                <a:cs typeface="Arial" pitchFamily="34" charset="0"/>
              </a:rPr>
              <a:t>J</a:t>
            </a:r>
            <a:r>
              <a:rPr lang="cs-CZ" baseline="0" dirty="0" bmk="">
                <a:cs typeface="Arial" pitchFamily="34" charset="0"/>
              </a:rPr>
              <a:t> v </a:t>
            </a:r>
            <a:r>
              <a:rPr lang="cs-CZ" baseline="0" dirty="0" smtClean="0" bmk="">
                <a:cs typeface="Arial" pitchFamily="34" charset="0"/>
              </a:rPr>
              <a:t>3D</a:t>
            </a:r>
            <a:r>
              <a:rPr lang="cs-CZ" baseline="0" dirty="0" bmk="">
                <a:latin typeface="+mj-lt"/>
                <a:cs typeface="Arial" pitchFamily="34" charset="0"/>
              </a:rPr>
              <a:t>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rovina YZ (y-zelená)</a:t>
            </a:r>
            <a:endParaRPr lang="cs-CZ" baseline="0" dirty="0" bmk="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4234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e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4621"/>
            <a:ext cx="4358115" cy="5073379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84621"/>
            <a:ext cx="4427984" cy="5073380"/>
          </a:xfrm>
          <a:prstGeom prst="rect">
            <a:avLst/>
          </a:prstGeom>
        </p:spPr>
      </p:pic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0" y="93"/>
            <a:ext cx="9144000" cy="80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457056" tIns="152352" bIns="38088" anchor="ctr">
            <a:spAutoFit/>
          </a:bodyPr>
          <a:lstStyle/>
          <a:p>
            <a:pPr lvl="1">
              <a:defRPr/>
            </a:pPr>
            <a:r>
              <a:rPr lang="cs-CZ" b="1" baseline="0" dirty="0" bmk="">
                <a:latin typeface="+mj-lt"/>
                <a:cs typeface="Arial" pitchFamily="34" charset="0"/>
              </a:rPr>
              <a:t>Maxwellovy rovnice v integrálním tvaru</a:t>
            </a:r>
          </a:p>
          <a:p>
            <a:pPr lvl="1">
              <a:defRPr/>
            </a:pPr>
            <a:r>
              <a:rPr lang="cs-CZ" baseline="0" dirty="0" smtClean="0" bmk="">
                <a:latin typeface="+mj-lt"/>
                <a:cs typeface="Arial" pitchFamily="34" charset="0"/>
              </a:rPr>
              <a:t>1. A 2</a:t>
            </a:r>
            <a:r>
              <a:rPr lang="cs-CZ" baseline="0" dirty="0" bmk="">
                <a:latin typeface="+mj-lt"/>
                <a:cs typeface="Arial" pitchFamily="34" charset="0"/>
              </a:rPr>
              <a:t>. Maxwellova </a:t>
            </a:r>
            <a:r>
              <a:rPr lang="cs-CZ" baseline="0" dirty="0" smtClean="0" bmk="">
                <a:latin typeface="+mj-lt"/>
                <a:cs typeface="Arial" pitchFamily="34" charset="0"/>
              </a:rPr>
              <a:t>rovnice</a:t>
            </a:r>
            <a:r>
              <a:rPr lang="cs-CZ" baseline="0" dirty="0" bmk="">
                <a:cs typeface="Arial" pitchFamily="34" charset="0"/>
              </a:rPr>
              <a:t>– </a:t>
            </a:r>
            <a:r>
              <a:rPr lang="cs-CZ" b="1" baseline="0" dirty="0" smtClean="0" bmk="">
                <a:cs typeface="Arial" pitchFamily="34" charset="0"/>
              </a:rPr>
              <a:t>H </a:t>
            </a:r>
            <a:r>
              <a:rPr lang="cs-CZ" baseline="0" dirty="0" smtClean="0" bmk="">
                <a:cs typeface="Arial" pitchFamily="34" charset="0"/>
              </a:rPr>
              <a:t>(vlevo) </a:t>
            </a:r>
            <a:r>
              <a:rPr lang="cs-CZ" baseline="0" dirty="0" bmk="">
                <a:cs typeface="Arial" pitchFamily="34" charset="0"/>
              </a:rPr>
              <a:t>a </a:t>
            </a:r>
            <a:r>
              <a:rPr lang="cs-CZ" b="1" baseline="0" dirty="0" bmk="">
                <a:cs typeface="Arial" pitchFamily="34" charset="0"/>
              </a:rPr>
              <a:t>J</a:t>
            </a:r>
            <a:r>
              <a:rPr lang="cs-CZ" baseline="0" dirty="0" bmk="">
                <a:cs typeface="Arial" pitchFamily="34" charset="0"/>
              </a:rPr>
              <a:t> v 3D rovina </a:t>
            </a:r>
            <a:r>
              <a:rPr lang="cs-CZ" baseline="0" dirty="0" smtClean="0" bmk="">
                <a:cs typeface="Arial" pitchFamily="34" charset="0"/>
              </a:rPr>
              <a:t>XY (x-modrá)</a:t>
            </a:r>
            <a:endParaRPr lang="cs-CZ" baseline="0" dirty="0" bmk="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7324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ýchozí návrh">
  <a:themeElements>
    <a:clrScheme name="Výchozí návrh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ýchozí návr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altLang="cs-CZ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cs-CZ" altLang="cs-CZ" sz="20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Výchozí návr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Maple</Template>
  <TotalTime>13803</TotalTime>
  <Words>1119</Words>
  <Application>Microsoft Office PowerPoint</Application>
  <PresentationFormat>Předvádění na obrazovce (4:3)</PresentationFormat>
  <Paragraphs>129</Paragraphs>
  <Slides>40</Slides>
  <Notes>1</Notes>
  <HiddenSlides>0</HiddenSlides>
  <MMClips>2</MMClips>
  <ScaleCrop>false</ScaleCrop>
  <HeadingPairs>
    <vt:vector size="8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Vložené servery OLE</vt:lpstr>
      </vt:variant>
      <vt:variant>
        <vt:i4>1</vt:i4>
      </vt:variant>
      <vt:variant>
        <vt:lpstr>Nadpisy snímků</vt:lpstr>
      </vt:variant>
      <vt:variant>
        <vt:i4>40</vt:i4>
      </vt:variant>
    </vt:vector>
  </HeadingPairs>
  <TitlesOfParts>
    <vt:vector size="46" baseType="lpstr">
      <vt:lpstr>Arial</vt:lpstr>
      <vt:lpstr>Calibri</vt:lpstr>
      <vt:lpstr>Symbol</vt:lpstr>
      <vt:lpstr>Times New Roman</vt:lpstr>
      <vt:lpstr>Výchozí návrh</vt:lpstr>
      <vt:lpstr>Rovnice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Děkuji za pozornost</vt:lpstr>
      <vt:lpstr>Prezentace aplikace PowerPoint</vt:lpstr>
      <vt:lpstr>Prezentace aplikace PowerPoint</vt:lpstr>
    </vt:vector>
  </TitlesOfParts>
  <Company>VŠB-TUO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ELEKTROTEPELNÁ TECHNIKA</dc:title>
  <dc:creator>Michal Osladil</dc:creator>
  <cp:lastModifiedBy>David Rot</cp:lastModifiedBy>
  <cp:revision>370</cp:revision>
  <dcterms:created xsi:type="dcterms:W3CDTF">2002-12-09T08:32:34Z</dcterms:created>
  <dcterms:modified xsi:type="dcterms:W3CDTF">2015-12-19T10:15:38Z</dcterms:modified>
</cp:coreProperties>
</file>